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99"/>
  </p:notesMasterIdLst>
  <p:sldIdLst>
    <p:sldId id="256" r:id="rId2"/>
    <p:sldId id="257" r:id="rId3"/>
    <p:sldId id="314" r:id="rId4"/>
    <p:sldId id="258" r:id="rId5"/>
    <p:sldId id="259" r:id="rId6"/>
    <p:sldId id="260" r:id="rId7"/>
    <p:sldId id="262" r:id="rId8"/>
    <p:sldId id="263" r:id="rId9"/>
    <p:sldId id="264" r:id="rId10"/>
    <p:sldId id="318" r:id="rId11"/>
    <p:sldId id="319" r:id="rId12"/>
    <p:sldId id="320" r:id="rId13"/>
    <p:sldId id="321" r:id="rId14"/>
    <p:sldId id="322" r:id="rId15"/>
    <p:sldId id="267" r:id="rId16"/>
    <p:sldId id="366" r:id="rId17"/>
    <p:sldId id="272" r:id="rId18"/>
    <p:sldId id="273" r:id="rId19"/>
    <p:sldId id="274" r:id="rId20"/>
    <p:sldId id="323" r:id="rId21"/>
    <p:sldId id="324" r:id="rId22"/>
    <p:sldId id="325" r:id="rId23"/>
    <p:sldId id="326" r:id="rId24"/>
    <p:sldId id="328" r:id="rId25"/>
    <p:sldId id="327" r:id="rId26"/>
    <p:sldId id="329" r:id="rId27"/>
    <p:sldId id="330" r:id="rId28"/>
    <p:sldId id="331" r:id="rId29"/>
    <p:sldId id="275" r:id="rId30"/>
    <p:sldId id="280" r:id="rId31"/>
    <p:sldId id="281" r:id="rId32"/>
    <p:sldId id="283" r:id="rId33"/>
    <p:sldId id="284" r:id="rId34"/>
    <p:sldId id="285" r:id="rId35"/>
    <p:sldId id="332" r:id="rId36"/>
    <p:sldId id="333" r:id="rId37"/>
    <p:sldId id="334" r:id="rId38"/>
    <p:sldId id="335" r:id="rId39"/>
    <p:sldId id="336" r:id="rId40"/>
    <p:sldId id="337" r:id="rId41"/>
    <p:sldId id="286" r:id="rId42"/>
    <p:sldId id="287" r:id="rId43"/>
    <p:sldId id="288" r:id="rId44"/>
    <p:sldId id="290" r:id="rId45"/>
    <p:sldId id="291" r:id="rId46"/>
    <p:sldId id="292" r:id="rId47"/>
    <p:sldId id="338" r:id="rId48"/>
    <p:sldId id="293" r:id="rId49"/>
    <p:sldId id="294" r:id="rId50"/>
    <p:sldId id="295" r:id="rId51"/>
    <p:sldId id="297" r:id="rId52"/>
    <p:sldId id="298" r:id="rId53"/>
    <p:sldId id="299" r:id="rId54"/>
    <p:sldId id="339" r:id="rId55"/>
    <p:sldId id="340" r:id="rId56"/>
    <p:sldId id="341" r:id="rId57"/>
    <p:sldId id="342" r:id="rId58"/>
    <p:sldId id="343" r:id="rId59"/>
    <p:sldId id="302" r:id="rId60"/>
    <p:sldId id="303" r:id="rId61"/>
    <p:sldId id="304" r:id="rId62"/>
    <p:sldId id="305" r:id="rId63"/>
    <p:sldId id="306" r:id="rId64"/>
    <p:sldId id="344" r:id="rId65"/>
    <p:sldId id="345" r:id="rId66"/>
    <p:sldId id="307" r:id="rId67"/>
    <p:sldId id="308" r:id="rId68"/>
    <p:sldId id="309" r:id="rId69"/>
    <p:sldId id="346" r:id="rId70"/>
    <p:sldId id="347" r:id="rId71"/>
    <p:sldId id="348" r:id="rId72"/>
    <p:sldId id="349" r:id="rId73"/>
    <p:sldId id="350" r:id="rId74"/>
    <p:sldId id="351" r:id="rId75"/>
    <p:sldId id="352" r:id="rId76"/>
    <p:sldId id="353" r:id="rId77"/>
    <p:sldId id="362" r:id="rId78"/>
    <p:sldId id="363" r:id="rId79"/>
    <p:sldId id="315" r:id="rId80"/>
    <p:sldId id="354" r:id="rId81"/>
    <p:sldId id="355" r:id="rId82"/>
    <p:sldId id="356" r:id="rId83"/>
    <p:sldId id="357" r:id="rId84"/>
    <p:sldId id="364" r:id="rId85"/>
    <p:sldId id="367" r:id="rId86"/>
    <p:sldId id="268" r:id="rId87"/>
    <p:sldId id="358" r:id="rId88"/>
    <p:sldId id="359" r:id="rId89"/>
    <p:sldId id="365" r:id="rId90"/>
    <p:sldId id="270" r:id="rId91"/>
    <p:sldId id="361" r:id="rId92"/>
    <p:sldId id="317" r:id="rId93"/>
    <p:sldId id="310" r:id="rId94"/>
    <p:sldId id="311" r:id="rId95"/>
    <p:sldId id="360" r:id="rId96"/>
    <p:sldId id="312" r:id="rId97"/>
    <p:sldId id="313" r:id="rId9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015F43-4BEC-485C-AC9F-371C459AA63F}">
  <a:tblStyle styleId="{51015F43-4BEC-485C-AC9F-371C459AA63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161337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3904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59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206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3562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914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17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897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12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5889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863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62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965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8969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757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589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4828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6709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374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872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648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115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766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90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603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033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50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202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657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006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9133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532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411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5671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8650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89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4075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6786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49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83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768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960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288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319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798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efault"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4"/>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a:latin typeface="Calibri"/>
                <a:ea typeface="Calibri"/>
                <a:cs typeface="Calibri"/>
                <a:sym typeface="Calibri"/>
              </a:defRPr>
            </a:lvl1pPr>
            <a:lvl2pPr marL="0" marR="0" lvl="1" indent="0" algn="r">
              <a:spcBef>
                <a:spcPts val="0"/>
              </a:spcBef>
              <a:buNone/>
              <a:defRPr>
                <a:latin typeface="Calibri"/>
                <a:ea typeface="Calibri"/>
                <a:cs typeface="Calibri"/>
                <a:sym typeface="Calibri"/>
              </a:defRPr>
            </a:lvl2pPr>
            <a:lvl3pPr marL="0" marR="0" lvl="2" indent="0" algn="r">
              <a:spcBef>
                <a:spcPts val="0"/>
              </a:spcBef>
              <a:buNone/>
              <a:defRPr>
                <a:latin typeface="Calibri"/>
                <a:ea typeface="Calibri"/>
                <a:cs typeface="Calibri"/>
                <a:sym typeface="Calibri"/>
              </a:defRPr>
            </a:lvl3pPr>
            <a:lvl4pPr marL="0" marR="0" lvl="3" indent="0" algn="r">
              <a:spcBef>
                <a:spcPts val="0"/>
              </a:spcBef>
              <a:buNone/>
              <a:defRPr>
                <a:latin typeface="Calibri"/>
                <a:ea typeface="Calibri"/>
                <a:cs typeface="Calibri"/>
                <a:sym typeface="Calibri"/>
              </a:defRPr>
            </a:lvl4pPr>
            <a:lvl5pPr marL="0" marR="0" lvl="4" indent="0" algn="r">
              <a:spcBef>
                <a:spcPts val="0"/>
              </a:spcBef>
              <a:buNone/>
              <a:defRPr>
                <a:latin typeface="Calibri"/>
                <a:ea typeface="Calibri"/>
                <a:cs typeface="Calibri"/>
                <a:sym typeface="Calibri"/>
              </a:defRPr>
            </a:lvl5pPr>
            <a:lvl6pPr marL="0" marR="0" lvl="5" indent="0" algn="r">
              <a:spcBef>
                <a:spcPts val="0"/>
              </a:spcBef>
              <a:buNone/>
              <a:defRPr>
                <a:latin typeface="Calibri"/>
                <a:ea typeface="Calibri"/>
                <a:cs typeface="Calibri"/>
                <a:sym typeface="Calibri"/>
              </a:defRPr>
            </a:lvl6pPr>
            <a:lvl7pPr marL="0" marR="0" lvl="6" indent="0" algn="r">
              <a:spcBef>
                <a:spcPts val="0"/>
              </a:spcBef>
              <a:buNone/>
              <a:defRPr>
                <a:latin typeface="Calibri"/>
                <a:ea typeface="Calibri"/>
                <a:cs typeface="Calibri"/>
                <a:sym typeface="Calibri"/>
              </a:defRPr>
            </a:lvl7pPr>
            <a:lvl8pPr marL="0" marR="0" lvl="7" indent="0" algn="r">
              <a:spcBef>
                <a:spcPts val="0"/>
              </a:spcBef>
              <a:buNone/>
              <a:defRPr>
                <a:latin typeface="Calibri"/>
                <a:ea typeface="Calibri"/>
                <a:cs typeface="Calibri"/>
                <a:sym typeface="Calibri"/>
              </a:defRPr>
            </a:lvl8pPr>
            <a:lvl9pPr marL="0" marR="0" lvl="8" indent="0" algn="r">
              <a:spcBef>
                <a:spcPts val="0"/>
              </a:spcBef>
              <a:buNone/>
              <a:defRPr>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b="0" i="0" u="none" strike="noStrike" cap="none">
              <a:solidFill>
                <a:srgbClr val="888888"/>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isa.gov/uscert/ncas/alerts/TA15-314A#:~:text=A%20web%20shell%20is%20a,pivot%20further%20to%20internal%20host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portswigger.net/web-security/file-upload" TargetMode="External"/><Relationship Id="rId2" Type="http://schemas.openxmlformats.org/officeDocument/2006/relationships/hyperlink" Target="https://owasp.org/www-community/vulnerabilities/Unrestricted_File_Upload"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ortswigger.net/web-security/access-control/idor"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owasp.org/www-community/vulnerabilities/Unrestricted_File_Upload"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portswigger.net/web-security/file-uploa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cisa.gov/known-exploited-vulnerabilities-catalog"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portswigger.net/web-security/csr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s://developer.salesforce.com/docs/marketing/marketing-cloud/guide/access-token.html"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owasp.org/www-project-top-ten/2017/A5_2017-Broken_Access_Contro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portswigger.net/kb/issues/00600100_directory-listing"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ctrTitle"/>
          </p:nvPr>
        </p:nvSpPr>
        <p:spPr>
          <a:xfrm>
            <a:off x="1567115" y="1467419"/>
            <a:ext cx="91440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dirty="0"/>
              <a:t>Hacking Environment Web Application</a:t>
            </a:r>
            <a:endParaRPr dirty="0"/>
          </a:p>
        </p:txBody>
      </p:sp>
      <p:sp>
        <p:nvSpPr>
          <p:cNvPr id="89" name="Google Shape;89;p14"/>
          <p:cNvSpPr txBox="1">
            <a:spLocks noGrp="1"/>
          </p:cNvSpPr>
          <p:nvPr>
            <p:ph type="subTitle" idx="1"/>
          </p:nvPr>
        </p:nvSpPr>
        <p:spPr>
          <a:xfrm>
            <a:off x="1567132" y="4103497"/>
            <a:ext cx="9144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a:t>Detailed Developer Report </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113" y="652610"/>
            <a:ext cx="3911083" cy="8148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PoC</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73" y="1387634"/>
            <a:ext cx="8183880" cy="5227320"/>
          </a:xfrm>
          <a:prstGeom prst="rect">
            <a:avLst/>
          </a:prstGeom>
        </p:spPr>
      </p:pic>
      <p:sp>
        <p:nvSpPr>
          <p:cNvPr id="5" name="TextBox 4"/>
          <p:cNvSpPr txBox="1"/>
          <p:nvPr/>
        </p:nvSpPr>
        <p:spPr>
          <a:xfrm>
            <a:off x="600773" y="2408222"/>
            <a:ext cx="847781" cy="307777"/>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100506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617" y="555883"/>
            <a:ext cx="8702040" cy="6126480"/>
          </a:xfrm>
          <a:prstGeom prst="rect">
            <a:avLst/>
          </a:prstGeom>
        </p:spPr>
      </p:pic>
    </p:spTree>
    <p:extLst>
      <p:ext uri="{BB962C8B-B14F-4D97-AF65-F5344CB8AC3E}">
        <p14:creationId xmlns:p14="http://schemas.microsoft.com/office/powerpoint/2010/main" val="1723235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PoC</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8656320" cy="6088380"/>
          </a:xfrm>
          <a:prstGeom prst="rect">
            <a:avLst/>
          </a:prstGeom>
        </p:spPr>
      </p:pic>
      <p:sp>
        <p:nvSpPr>
          <p:cNvPr id="5" name="TextBox 4"/>
          <p:cNvSpPr txBox="1"/>
          <p:nvPr/>
        </p:nvSpPr>
        <p:spPr>
          <a:xfrm>
            <a:off x="838200" y="3376943"/>
            <a:ext cx="2674545" cy="407406"/>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968381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058400" cy="3731791"/>
          </a:xfrm>
          <a:prstGeom prst="rect">
            <a:avLst/>
          </a:prstGeom>
        </p:spPr>
      </p:pic>
      <p:sp>
        <p:nvSpPr>
          <p:cNvPr id="5" name="TextBox 4"/>
          <p:cNvSpPr txBox="1"/>
          <p:nvPr/>
        </p:nvSpPr>
        <p:spPr>
          <a:xfrm>
            <a:off x="5884752" y="3358836"/>
            <a:ext cx="3458424" cy="1339913"/>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270811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PoC</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82934"/>
            <a:ext cx="7719060" cy="2118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9608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Business Impact – Extremely High</a:t>
            </a:r>
            <a:endParaRPr/>
          </a:p>
        </p:txBody>
      </p:sp>
      <p:sp>
        <p:nvSpPr>
          <p:cNvPr id="166" name="Google Shape;166;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spcBef>
                <a:spcPts val="0"/>
              </a:spcBef>
              <a:buSzPts val="2000"/>
              <a:buNone/>
            </a:pPr>
            <a:r>
              <a:rPr lang="en-US" sz="2000" dirty="0"/>
              <a:t>After a successful web shell upload, an attacker now has a permanent backdoor into the compromised computer running the webserver and access to any information stored on it. Furthermore, this initial foothold can be used as a persistent access point for lateral movement across the organization’s network, collecting credentials and other sensitive data in the process. Even more troubling is that the absence of malware detection may allow an uploaded web shell to remain undetected, giving adversaries the ability to </a:t>
            </a:r>
            <a:r>
              <a:rPr lang="en-US" sz="2000" dirty="0" err="1"/>
              <a:t>exfiltrate</a:t>
            </a:r>
            <a:r>
              <a:rPr lang="en-US" sz="2000" dirty="0"/>
              <a:t> data over a significant period of time. According to </a:t>
            </a:r>
            <a:r>
              <a:rPr lang="en-US" sz="2000" dirty="0">
                <a:hlinkClick r:id="rId3"/>
              </a:rPr>
              <a:t>CISA</a:t>
            </a:r>
            <a:r>
              <a:rPr lang="en-US" sz="2000" dirty="0"/>
              <a:t>, the consistent use of web shells by Advanced Persistent Threat (APT) and criminal groups has led to many cyber incidents.</a:t>
            </a: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buNone/>
            </a:pPr>
            <a:r>
              <a:rPr lang="en-US" dirty="0" smtClean="0"/>
              <a:t>References:</a:t>
            </a:r>
          </a:p>
          <a:p>
            <a:r>
              <a:rPr lang="en-US" dirty="0">
                <a:hlinkClick r:id="rId2"/>
              </a:rPr>
              <a:t>https://</a:t>
            </a:r>
            <a:r>
              <a:rPr lang="en-US" dirty="0" smtClean="0">
                <a:hlinkClick r:id="rId2"/>
              </a:rPr>
              <a:t>owasp.org/www-community/vulnerabilities/Unrestricted_File_Upload</a:t>
            </a:r>
            <a:endParaRPr lang="en-US" dirty="0" smtClean="0"/>
          </a:p>
          <a:p>
            <a:r>
              <a:rPr lang="en-US" dirty="0">
                <a:hlinkClick r:id="rId3"/>
              </a:rPr>
              <a:t>https://</a:t>
            </a:r>
            <a:r>
              <a:rPr lang="en-US" dirty="0" smtClean="0">
                <a:hlinkClick r:id="rId3"/>
              </a:rPr>
              <a:t>portswigger.net/web-security/file-upload</a:t>
            </a:r>
            <a:endParaRPr lang="en-US" dirty="0" smtClean="0"/>
          </a:p>
          <a:p>
            <a:endParaRPr lang="en-US" dirty="0"/>
          </a:p>
        </p:txBody>
      </p:sp>
    </p:spTree>
    <p:extLst>
      <p:ext uri="{BB962C8B-B14F-4D97-AF65-F5344CB8AC3E}">
        <p14:creationId xmlns:p14="http://schemas.microsoft.com/office/powerpoint/2010/main" val="3046686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99" name="Google Shape;19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sz="3600" dirty="0"/>
              <a:t>2. </a:t>
            </a:r>
            <a:r>
              <a:rPr lang="en-US" sz="3600" dirty="0"/>
              <a:t>IDOR to access order info of other customers and access seller and admin accounts</a:t>
            </a:r>
            <a:r>
              <a:rPr lang="en-US" dirty="0"/>
              <a:t/>
            </a:r>
            <a:br>
              <a:rPr lang="en-US" dirty="0"/>
            </a:br>
            <a:endParaRPr dirty="0"/>
          </a:p>
        </p:txBody>
      </p:sp>
      <p:graphicFrame>
        <p:nvGraphicFramePr>
          <p:cNvPr id="200" name="Google Shape;200;p30"/>
          <p:cNvGraphicFramePr/>
          <p:nvPr>
            <p:extLst>
              <p:ext uri="{D42A27DB-BD31-4B8C-83A1-F6EECF244321}">
                <p14:modId xmlns:p14="http://schemas.microsoft.com/office/powerpoint/2010/main" val="850492886"/>
              </p:ext>
            </p:extLst>
          </p:nvPr>
        </p:nvGraphicFramePr>
        <p:xfrm>
          <a:off x="2234723" y="2207990"/>
          <a:ext cx="8109375" cy="3088925"/>
        </p:xfrm>
        <a:graphic>
          <a:graphicData uri="http://schemas.openxmlformats.org/drawingml/2006/table">
            <a:tbl>
              <a:tblPr firstRow="1" bandRow="1">
                <a:noFill/>
                <a:tableStyleId>{51015F43-4BEC-485C-AC9F-371C459AA63F}</a:tableStyleId>
              </a:tblPr>
              <a:tblGrid>
                <a:gridCol w="1413550"/>
                <a:gridCol w="6695825"/>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406650">
                <a:tc>
                  <a:txBody>
                    <a:bodyPr/>
                    <a:lstStyle/>
                    <a:p>
                      <a:pPr marL="0" marR="0" lvl="0" indent="0" algn="ctr" rtl="0">
                        <a:spcBef>
                          <a:spcPts val="0"/>
                        </a:spcBef>
                        <a:spcAft>
                          <a:spcPts val="0"/>
                        </a:spcAft>
                        <a:buNone/>
                      </a:pPr>
                      <a:r>
                        <a:rPr lang="en-US" sz="1600" dirty="0" smtClean="0">
                          <a:solidFill>
                            <a:srgbClr val="FFFFFF"/>
                          </a:solidFill>
                          <a:latin typeface="Calibri"/>
                          <a:cs typeface="Calibri"/>
                          <a:sym typeface="Calibri"/>
                        </a:rPr>
                        <a:t>IDOR</a:t>
                      </a:r>
                      <a:r>
                        <a:rPr lang="en-US" sz="1600" baseline="0" dirty="0" smtClean="0">
                          <a:solidFill>
                            <a:srgbClr val="FFFFFF"/>
                          </a:solidFill>
                          <a:latin typeface="Calibri"/>
                          <a:cs typeface="Calibri"/>
                          <a:sym typeface="Calibri"/>
                        </a:rPr>
                        <a:t> to access order info and seller and admin accounts</a:t>
                      </a:r>
                      <a:endParaRPr dirty="0"/>
                    </a:p>
                    <a:p>
                      <a:pPr marL="0" marR="0" lvl="0" indent="0" algn="ctr" rtl="0">
                        <a:spcBef>
                          <a:spcPts val="0"/>
                        </a:spcBef>
                        <a:spcAft>
                          <a:spcPts val="0"/>
                        </a:spcAft>
                        <a:buNone/>
                      </a:pPr>
                      <a:r>
                        <a:rPr lang="en-US" sz="1300" dirty="0">
                          <a:solidFill>
                            <a:srgbClr val="FFFFFF"/>
                          </a:solidFill>
                          <a:latin typeface="Calibri"/>
                          <a:ea typeface="Calibri"/>
                          <a:cs typeface="Calibri"/>
                          <a:sym typeface="Calibri"/>
                        </a:rPr>
                        <a:t>(Critical)</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The </a:t>
                      </a:r>
                      <a:r>
                        <a:rPr lang="en-US" sz="1300" dirty="0" smtClean="0">
                          <a:solidFill>
                            <a:schemeClr val="dk1"/>
                          </a:solidFill>
                          <a:latin typeface="Calibri"/>
                          <a:ea typeface="Calibri"/>
                          <a:cs typeface="Calibri"/>
                          <a:sym typeface="Calibri"/>
                        </a:rPr>
                        <a:t>dashboard </a:t>
                      </a:r>
                      <a:r>
                        <a:rPr lang="en-US" sz="1300" dirty="0">
                          <a:solidFill>
                            <a:schemeClr val="dk1"/>
                          </a:solidFill>
                          <a:latin typeface="Calibri"/>
                          <a:ea typeface="Calibri"/>
                          <a:cs typeface="Calibri"/>
                          <a:sym typeface="Calibri"/>
                        </a:rPr>
                        <a:t>at the below mentioned URL has </a:t>
                      </a:r>
                      <a:r>
                        <a:rPr lang="en-US" sz="1300" dirty="0" smtClean="0">
                          <a:solidFill>
                            <a:schemeClr val="dk1"/>
                          </a:solidFill>
                          <a:latin typeface="Calibri"/>
                          <a:ea typeface="Calibri"/>
                          <a:cs typeface="Calibri"/>
                          <a:sym typeface="Calibri"/>
                        </a:rPr>
                        <a:t>IDOR</a:t>
                      </a:r>
                      <a:r>
                        <a:rPr lang="en-US" sz="1300" baseline="0" dirty="0" smtClean="0">
                          <a:solidFill>
                            <a:schemeClr val="dk1"/>
                          </a:solidFill>
                          <a:latin typeface="Calibri"/>
                          <a:ea typeface="Calibri"/>
                          <a:cs typeface="Calibri"/>
                          <a:sym typeface="Calibri"/>
                        </a:rPr>
                        <a:t> Vulnerability </a:t>
                      </a:r>
                      <a:r>
                        <a:rPr lang="en-US" sz="1300" dirty="0" smtClean="0">
                          <a:solidFill>
                            <a:schemeClr val="dk1"/>
                          </a:solidFill>
                          <a:latin typeface="Calibri"/>
                          <a:ea typeface="Calibri"/>
                          <a:cs typeface="Calibri"/>
                          <a:sym typeface="Calibri"/>
                        </a:rPr>
                        <a:t>allowing </a:t>
                      </a:r>
                      <a:r>
                        <a:rPr lang="en-US" sz="1300" dirty="0">
                          <a:solidFill>
                            <a:schemeClr val="dk1"/>
                          </a:solidFill>
                          <a:latin typeface="Calibri"/>
                          <a:ea typeface="Calibri"/>
                          <a:cs typeface="Calibri"/>
                          <a:sym typeface="Calibri"/>
                        </a:rPr>
                        <a:t>complete admin access</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none" strike="noStrike" dirty="0" smtClean="0">
                          <a:solidFill>
                            <a:schemeClr val="dk1"/>
                          </a:solidFill>
                          <a:latin typeface="Calibri"/>
                          <a:ea typeface="Calibri"/>
                          <a:cs typeface="Calibri"/>
                          <a:sym typeface="Calibri"/>
                        </a:rPr>
                        <a:t>http://3.108.223.109/login/submit.php</a:t>
                      </a:r>
                    </a:p>
                    <a:p>
                      <a:pPr marL="285750" marR="0" lvl="0" indent="-285750" algn="l" rtl="0">
                        <a:spcBef>
                          <a:spcPts val="0"/>
                        </a:spcBef>
                        <a:spcAft>
                          <a:spcPts val="0"/>
                        </a:spcAft>
                        <a:buClr>
                          <a:schemeClr val="dk1"/>
                        </a:buClr>
                        <a:buSzPts val="1300"/>
                        <a:buFont typeface="Arial"/>
                        <a:buChar char="•"/>
                      </a:pPr>
                      <a:r>
                        <a:rPr lang="en-US" sz="1300" b="0" i="0" u="none" strike="noStrike" dirty="0" smtClean="0">
                          <a:solidFill>
                            <a:schemeClr val="dk1"/>
                          </a:solidFill>
                          <a:latin typeface="Calibri"/>
                          <a:ea typeface="Calibri"/>
                          <a:cs typeface="Calibri"/>
                          <a:sym typeface="Calibri"/>
                        </a:rPr>
                        <a:t>http://65.0.31.16/orders/orders.php?customer=14</a:t>
                      </a:r>
                      <a:endParaRPr sz="1300" b="0" i="0" u="none" strike="noStrike"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Username, password (POST parameters</a:t>
                      </a:r>
                      <a:r>
                        <a:rPr lang="en-US" sz="1300" b="0" dirty="0" smtClean="0">
                          <a:solidFill>
                            <a:schemeClr val="dk1"/>
                          </a:solidFill>
                          <a:latin typeface="Calibri"/>
                          <a:ea typeface="Calibri"/>
                          <a:cs typeface="Calibri"/>
                          <a:sym typeface="Calibri"/>
                        </a:rPr>
                        <a:t>)</a:t>
                      </a:r>
                    </a:p>
                    <a:p>
                      <a:pPr marL="285750" marR="0" lvl="0" indent="-285750" algn="l" rtl="0">
                        <a:spcBef>
                          <a:spcPts val="0"/>
                        </a:spcBef>
                        <a:spcAft>
                          <a:spcPts val="0"/>
                        </a:spcAft>
                        <a:buClr>
                          <a:schemeClr val="dk1"/>
                        </a:buClr>
                        <a:buSzPts val="1300"/>
                        <a:buFont typeface="Arial"/>
                        <a:buChar char="•"/>
                      </a:pPr>
                      <a:r>
                        <a:rPr lang="en-US" sz="1300" b="0" dirty="0" smtClean="0">
                          <a:solidFill>
                            <a:schemeClr val="dk1"/>
                          </a:solidFill>
                          <a:latin typeface="Calibri"/>
                          <a:ea typeface="Calibri"/>
                          <a:cs typeface="Calibri"/>
                          <a:sym typeface="Calibri"/>
                        </a:rPr>
                        <a:t>customer (GET</a:t>
                      </a:r>
                      <a:r>
                        <a:rPr lang="en-US" sz="1300" b="0" baseline="0" dirty="0" smtClean="0">
                          <a:solidFill>
                            <a:schemeClr val="dk1"/>
                          </a:solidFill>
                          <a:latin typeface="Calibri"/>
                          <a:ea typeface="Calibri"/>
                          <a:cs typeface="Calibri"/>
                          <a:sym typeface="Calibri"/>
                        </a:rPr>
                        <a:t> parameters)</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dirty="0"/>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206" name="Google Shape;206;p31"/>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50870"/>
            <a:ext cx="8237220" cy="39852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32"/>
          <p:cNvSpPr txBox="1">
            <a:spLocks noGrp="1"/>
          </p:cNvSpPr>
          <p:nvPr>
            <p:ph type="title"/>
          </p:nvPr>
        </p:nvSpPr>
        <p:spPr>
          <a:xfrm>
            <a:off x="530382" y="16901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214" name="Google Shape;214;p32"/>
          <p:cNvSpPr txBox="1">
            <a:spLocks noGrp="1"/>
          </p:cNvSpPr>
          <p:nvPr>
            <p:ph type="body" idx="1"/>
          </p:nvPr>
        </p:nvSpPr>
        <p:spPr>
          <a:xfrm>
            <a:off x="838200" y="1050870"/>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endParaRPr lang="en-US" sz="2000" dirty="0"/>
          </a:p>
          <a:p>
            <a:pPr marL="0" lvl="0" indent="0" algn="l" rtl="0">
              <a:lnSpc>
                <a:spcPct val="90000"/>
              </a:lnSpc>
              <a:spcBef>
                <a:spcPts val="0"/>
              </a:spcBef>
              <a:spcAft>
                <a:spcPts val="0"/>
              </a:spcAft>
              <a:buClr>
                <a:schemeClr val="dk1"/>
              </a:buClr>
              <a:buSzPts val="2000"/>
              <a:buNone/>
            </a:pPr>
            <a:r>
              <a:rPr lang="en-US" sz="2000" dirty="0" smtClean="0"/>
              <a:t> </a:t>
            </a:r>
            <a:endParaRPr sz="2000" b="1" dirty="0">
              <a:solidFill>
                <a:srgbClr val="FF0000"/>
              </a:solidFill>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740" y="1672590"/>
            <a:ext cx="9494520" cy="3512820"/>
          </a:xfrm>
          <a:prstGeom prst="rect">
            <a:avLst/>
          </a:prstGeom>
        </p:spPr>
      </p:pic>
      <p:sp>
        <p:nvSpPr>
          <p:cNvPr id="3" name="TextBox 2"/>
          <p:cNvSpPr txBox="1"/>
          <p:nvPr/>
        </p:nvSpPr>
        <p:spPr>
          <a:xfrm>
            <a:off x="1475715" y="4553893"/>
            <a:ext cx="778598" cy="307777"/>
          </a:xfrm>
          <a:prstGeom prst="rect">
            <a:avLst/>
          </a:prstGeom>
          <a:noFill/>
          <a:ln>
            <a:solidFill>
              <a:srgbClr val="FF0000"/>
            </a:solidFill>
          </a:ln>
        </p:spPr>
        <p:txBody>
          <a:bodyPr wrap="square" rtlCol="0">
            <a:spAutoFit/>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Security Status – </a:t>
            </a:r>
            <a:r>
              <a:rPr lang="en-US" dirty="0" smtClean="0"/>
              <a:t>Moderately</a:t>
            </a:r>
            <a:r>
              <a:rPr lang="en-US" dirty="0" smtClean="0"/>
              <a:t> </a:t>
            </a:r>
            <a:r>
              <a:rPr lang="en-US" dirty="0"/>
              <a:t>Vulnerable</a:t>
            </a:r>
            <a:endParaRPr dirty="0"/>
          </a:p>
        </p:txBody>
      </p:sp>
      <p:sp>
        <p:nvSpPr>
          <p:cNvPr id="96" name="Google Shape;96;p15"/>
          <p:cNvSpPr txBox="1">
            <a:spLocks noGrp="1"/>
          </p:cNvSpPr>
          <p:nvPr>
            <p:ph type="body" idx="1"/>
          </p:nvPr>
        </p:nvSpPr>
        <p:spPr>
          <a:xfrm>
            <a:off x="742384" y="1825625"/>
            <a:ext cx="10611416" cy="5435254"/>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800"/>
              <a:buChar char="•"/>
            </a:pPr>
            <a:r>
              <a:rPr lang="en-US" dirty="0"/>
              <a:t>Hacker can </a:t>
            </a:r>
            <a:r>
              <a:rPr lang="en-US" dirty="0" smtClean="0"/>
              <a:t>insert alerts into search databases</a:t>
            </a:r>
            <a:r>
              <a:rPr lang="en-US" dirty="0" smtClean="0"/>
              <a:t> </a:t>
            </a:r>
            <a:r>
              <a:rPr lang="en-US" dirty="0"/>
              <a:t>(</a:t>
            </a:r>
            <a:r>
              <a:rPr lang="en-US" dirty="0" err="1"/>
              <a:t>SQLi</a:t>
            </a:r>
            <a:r>
              <a:rPr lang="en-US" dirty="0"/>
              <a:t>)</a:t>
            </a:r>
            <a:endParaRPr dirty="0"/>
          </a:p>
          <a:p>
            <a:pPr marL="228600" lvl="0" indent="-228600" algn="l" rtl="0">
              <a:lnSpc>
                <a:spcPct val="80000"/>
              </a:lnSpc>
              <a:spcBef>
                <a:spcPts val="1000"/>
              </a:spcBef>
              <a:spcAft>
                <a:spcPts val="0"/>
              </a:spcAft>
              <a:buClr>
                <a:schemeClr val="dk1"/>
              </a:buClr>
              <a:buSzPts val="2800"/>
              <a:buChar char="•"/>
            </a:pPr>
            <a:r>
              <a:rPr lang="en-US" dirty="0"/>
              <a:t>Hacker can </a:t>
            </a:r>
            <a:r>
              <a:rPr lang="en-US" dirty="0" smtClean="0"/>
              <a:t>view</a:t>
            </a:r>
            <a:r>
              <a:rPr lang="en-US" dirty="0" smtClean="0"/>
              <a:t> server info </a:t>
            </a:r>
            <a:r>
              <a:rPr lang="en-US" dirty="0" smtClean="0"/>
              <a:t>like </a:t>
            </a:r>
            <a:r>
              <a:rPr lang="en-US" dirty="0" err="1" smtClean="0"/>
              <a:t>phpinfo</a:t>
            </a:r>
            <a:r>
              <a:rPr lang="en-US" dirty="0" smtClean="0"/>
              <a:t>, </a:t>
            </a:r>
            <a:r>
              <a:rPr lang="en-US" dirty="0" err="1" smtClean="0"/>
              <a:t>netsploit</a:t>
            </a:r>
            <a:r>
              <a:rPr lang="en-US" dirty="0" smtClean="0"/>
              <a:t> and </a:t>
            </a:r>
            <a:r>
              <a:rPr lang="en-US" dirty="0" err="1" smtClean="0"/>
              <a:t>mysql</a:t>
            </a:r>
            <a:r>
              <a:rPr lang="en-US" dirty="0" smtClean="0"/>
              <a:t> info</a:t>
            </a:r>
            <a:r>
              <a:rPr lang="en-US" dirty="0" smtClean="0"/>
              <a:t> </a:t>
            </a:r>
            <a:r>
              <a:rPr lang="en-US" dirty="0"/>
              <a:t>(Shell Upload)</a:t>
            </a:r>
            <a:endParaRPr dirty="0"/>
          </a:p>
          <a:p>
            <a:pPr marL="228600" lvl="0" indent="-228600" algn="l" rtl="0">
              <a:lnSpc>
                <a:spcPct val="80000"/>
              </a:lnSpc>
              <a:spcBef>
                <a:spcPts val="1000"/>
              </a:spcBef>
              <a:spcAft>
                <a:spcPts val="0"/>
              </a:spcAft>
              <a:buClr>
                <a:schemeClr val="dk1"/>
              </a:buClr>
              <a:buSzPts val="2800"/>
              <a:buChar char="•"/>
            </a:pPr>
            <a:r>
              <a:rPr lang="en-US" dirty="0"/>
              <a:t>Hacker can </a:t>
            </a:r>
            <a:r>
              <a:rPr lang="en-US" dirty="0" smtClean="0"/>
              <a:t>access the personal information and orders of other customers</a:t>
            </a:r>
            <a:r>
              <a:rPr lang="en-US" dirty="0" smtClean="0"/>
              <a:t> (</a:t>
            </a:r>
            <a:r>
              <a:rPr lang="en-US" dirty="0" smtClean="0"/>
              <a:t>Rate Limiting Flaws</a:t>
            </a:r>
            <a:r>
              <a:rPr lang="en-US" dirty="0" smtClean="0"/>
              <a:t>)</a:t>
            </a:r>
            <a:endParaRPr dirty="0"/>
          </a:p>
          <a:p>
            <a:pPr marL="228600" lvl="0" indent="-228600" algn="l" rtl="0">
              <a:lnSpc>
                <a:spcPct val="80000"/>
              </a:lnSpc>
              <a:spcBef>
                <a:spcPts val="1000"/>
              </a:spcBef>
              <a:spcAft>
                <a:spcPts val="0"/>
              </a:spcAft>
              <a:buClr>
                <a:schemeClr val="dk1"/>
              </a:buClr>
              <a:buSzPts val="2800"/>
              <a:buChar char="•"/>
            </a:pPr>
            <a:r>
              <a:rPr lang="en-US" dirty="0"/>
              <a:t>Hacker can </a:t>
            </a:r>
            <a:r>
              <a:rPr lang="en-US" dirty="0" smtClean="0"/>
              <a:t>access the directory containing information about different customers on the server</a:t>
            </a:r>
            <a:r>
              <a:rPr lang="en-US" dirty="0" smtClean="0"/>
              <a:t> (Directory Listing Vulnerability)</a:t>
            </a:r>
            <a:endParaRPr dirty="0"/>
          </a:p>
          <a:p>
            <a:pPr marL="228600" lvl="0" indent="-228600" algn="l" rtl="0">
              <a:lnSpc>
                <a:spcPct val="80000"/>
              </a:lnSpc>
              <a:spcBef>
                <a:spcPts val="1000"/>
              </a:spcBef>
              <a:spcAft>
                <a:spcPts val="0"/>
              </a:spcAft>
              <a:buClr>
                <a:schemeClr val="dk1"/>
              </a:buClr>
              <a:buSzPts val="2800"/>
              <a:buChar char="•"/>
            </a:pPr>
            <a:r>
              <a:rPr lang="en-US" dirty="0"/>
              <a:t>Hacker can </a:t>
            </a:r>
            <a:r>
              <a:rPr lang="en-US" dirty="0" smtClean="0"/>
              <a:t>extract orders </a:t>
            </a:r>
            <a:r>
              <a:rPr lang="en-US" dirty="0"/>
              <a:t>of all customers using </a:t>
            </a:r>
            <a:r>
              <a:rPr lang="en-US" dirty="0" smtClean="0"/>
              <a:t>customer id and can also successfully login into admin and seller account</a:t>
            </a:r>
            <a:r>
              <a:rPr lang="en-US" dirty="0" smtClean="0"/>
              <a:t> </a:t>
            </a:r>
            <a:r>
              <a:rPr lang="en-US" dirty="0"/>
              <a:t>(IDOR</a:t>
            </a:r>
            <a:r>
              <a:rPr lang="en-US" dirty="0" smtClean="0"/>
              <a:t>)</a:t>
            </a:r>
          </a:p>
          <a:p>
            <a:pPr marL="228600" lvl="0" indent="-228600" algn="l" rtl="0">
              <a:lnSpc>
                <a:spcPct val="80000"/>
              </a:lnSpc>
              <a:spcBef>
                <a:spcPts val="1000"/>
              </a:spcBef>
              <a:spcAft>
                <a:spcPts val="0"/>
              </a:spcAft>
              <a:buClr>
                <a:schemeClr val="dk1"/>
              </a:buClr>
              <a:buSzPts val="2800"/>
              <a:buChar char="•"/>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14" y="1825625"/>
            <a:ext cx="9509760" cy="4099560"/>
          </a:xfrm>
          <a:prstGeom prst="rect">
            <a:avLst/>
          </a:prstGeom>
        </p:spPr>
      </p:pic>
      <p:sp>
        <p:nvSpPr>
          <p:cNvPr id="5" name="TextBox 4"/>
          <p:cNvSpPr txBox="1"/>
          <p:nvPr/>
        </p:nvSpPr>
        <p:spPr>
          <a:xfrm>
            <a:off x="1086416" y="4689695"/>
            <a:ext cx="941560" cy="307777"/>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25042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PoC</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982" y="3111034"/>
            <a:ext cx="7155180" cy="1287780"/>
          </a:xfrm>
          <a:prstGeom prst="rect">
            <a:avLst/>
          </a:prstGeom>
        </p:spPr>
      </p:pic>
    </p:spTree>
    <p:extLst>
      <p:ext uri="{BB962C8B-B14F-4D97-AF65-F5344CB8AC3E}">
        <p14:creationId xmlns:p14="http://schemas.microsoft.com/office/powerpoint/2010/main" val="982980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PoC</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81" y="1433434"/>
            <a:ext cx="9342120" cy="5897880"/>
          </a:xfrm>
          <a:prstGeom prst="rect">
            <a:avLst/>
          </a:prstGeom>
        </p:spPr>
      </p:pic>
    </p:spTree>
    <p:extLst>
      <p:ext uri="{BB962C8B-B14F-4D97-AF65-F5344CB8AC3E}">
        <p14:creationId xmlns:p14="http://schemas.microsoft.com/office/powerpoint/2010/main" val="1958827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27" y="0"/>
            <a:ext cx="10515600" cy="1325563"/>
          </a:xfrm>
        </p:spPr>
        <p:txBody>
          <a:bodyPr/>
          <a:lstStyle/>
          <a:p>
            <a:r>
              <a:rPr lang="en-US" dirty="0" err="1"/>
              <a:t>PoC</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810" y="0"/>
            <a:ext cx="8842294" cy="6858000"/>
          </a:xfrm>
          <a:prstGeom prst="rect">
            <a:avLst/>
          </a:prstGeom>
        </p:spPr>
      </p:pic>
    </p:spTree>
    <p:extLst>
      <p:ext uri="{BB962C8B-B14F-4D97-AF65-F5344CB8AC3E}">
        <p14:creationId xmlns:p14="http://schemas.microsoft.com/office/powerpoint/2010/main" val="2763784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62" y="1"/>
            <a:ext cx="11190838" cy="1690688"/>
          </a:xfrm>
        </p:spPr>
        <p:txBody>
          <a:bodyPr/>
          <a:lstStyle/>
          <a:p>
            <a:r>
              <a:rPr lang="en-US" dirty="0" err="1"/>
              <a:t>PoC</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717" y="-144855"/>
            <a:ext cx="8606682" cy="6858000"/>
          </a:xfrm>
          <a:prstGeom prst="rect">
            <a:avLst/>
          </a:prstGeom>
        </p:spPr>
      </p:pic>
    </p:spTree>
    <p:extLst>
      <p:ext uri="{BB962C8B-B14F-4D97-AF65-F5344CB8AC3E}">
        <p14:creationId xmlns:p14="http://schemas.microsoft.com/office/powerpoint/2010/main" val="1680009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58303"/>
            <a:ext cx="8671560" cy="4518660"/>
          </a:xfrm>
          <a:prstGeom prst="rect">
            <a:avLst/>
          </a:prstGeom>
        </p:spPr>
      </p:pic>
    </p:spTree>
    <p:extLst>
      <p:ext uri="{BB962C8B-B14F-4D97-AF65-F5344CB8AC3E}">
        <p14:creationId xmlns:p14="http://schemas.microsoft.com/office/powerpoint/2010/main" val="329897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11" y="1936122"/>
            <a:ext cx="9022080" cy="3619500"/>
          </a:xfrm>
          <a:prstGeom prst="rect">
            <a:avLst/>
          </a:prstGeom>
        </p:spPr>
      </p:pic>
      <p:sp>
        <p:nvSpPr>
          <p:cNvPr id="5" name="TextBox 4"/>
          <p:cNvSpPr txBox="1"/>
          <p:nvPr/>
        </p:nvSpPr>
        <p:spPr>
          <a:xfrm>
            <a:off x="5685576" y="4572000"/>
            <a:ext cx="3902044" cy="434566"/>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922137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814" y="1908017"/>
            <a:ext cx="9433560" cy="3657600"/>
          </a:xfrm>
          <a:prstGeom prst="rect">
            <a:avLst/>
          </a:prstGeom>
        </p:spPr>
      </p:pic>
      <p:sp>
        <p:nvSpPr>
          <p:cNvPr id="5" name="TextBox 4"/>
          <p:cNvSpPr txBox="1"/>
          <p:nvPr/>
        </p:nvSpPr>
        <p:spPr>
          <a:xfrm>
            <a:off x="5911913" y="4490519"/>
            <a:ext cx="4037845" cy="416459"/>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863921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PoC</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120" y="2017716"/>
            <a:ext cx="7391400" cy="2225040"/>
          </a:xfrm>
          <a:prstGeom prst="rect">
            <a:avLst/>
          </a:prstGeom>
        </p:spPr>
      </p:pic>
    </p:spTree>
    <p:extLst>
      <p:ext uri="{BB962C8B-B14F-4D97-AF65-F5344CB8AC3E}">
        <p14:creationId xmlns:p14="http://schemas.microsoft.com/office/powerpoint/2010/main" val="616877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953858"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Business Impact – Extremely High</a:t>
            </a:r>
            <a:endParaRPr/>
          </a:p>
        </p:txBody>
      </p:sp>
      <p:sp>
        <p:nvSpPr>
          <p:cNvPr id="224" name="Google Shape;224;p33"/>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25" name="Google Shape;225;p33"/>
          <p:cNvSpPr txBox="1"/>
          <p:nvPr/>
        </p:nvSpPr>
        <p:spPr>
          <a:xfrm>
            <a:off x="1109134" y="1767943"/>
            <a:ext cx="8713694" cy="1871465"/>
          </a:xfrm>
          <a:prstGeom prst="rect">
            <a:avLst/>
          </a:prstGeom>
          <a:noFill/>
          <a:ln>
            <a:noFill/>
          </a:ln>
        </p:spPr>
        <p:txBody>
          <a:bodyPr spcFirstLastPara="1" wrap="square" lIns="41475" tIns="41475" rIns="41475" bIns="41475" anchor="t" anchorCtr="0">
            <a:noAutofit/>
          </a:bodyPr>
          <a:lstStyle/>
          <a:p>
            <a:pPr lvl="0"/>
            <a:r>
              <a:rPr lang="en-US" sz="1600" dirty="0"/>
              <a:t>The impact of an insecure direct object reference vulnerability depends very much on the application's functionality. Therefore, a clear list can not be easily given. Generally speaking, </a:t>
            </a:r>
            <a:r>
              <a:rPr lang="en-US" sz="1600" b="1" dirty="0"/>
              <a:t>an IDOR vulnerability can introduce a risk for CIA (confidentiality, integrity, availability) of data</a:t>
            </a:r>
            <a:r>
              <a:rPr lang="en-US" sz="1600" dirty="0"/>
              <a:t>. Some impacts of a successful IDOR attack include: </a:t>
            </a:r>
            <a:r>
              <a:rPr lang="en-US" sz="1600" b="1" dirty="0"/>
              <a:t>Unauthorized access to sensitive data</a:t>
            </a:r>
            <a:r>
              <a:rPr lang="en-US" sz="1600" dirty="0"/>
              <a:t> – Object references often include database IDs, which attackers can access to expose sensitive information about the application/users.</a:t>
            </a:r>
            <a:endParaRPr sz="1452"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Status – Moderately Vulnerable</a:t>
            </a:r>
          </a:p>
        </p:txBody>
      </p:sp>
      <p:sp>
        <p:nvSpPr>
          <p:cNvPr id="3" name="Text Placeholder 2"/>
          <p:cNvSpPr>
            <a:spLocks noGrp="1"/>
          </p:cNvSpPr>
          <p:nvPr>
            <p:ph type="body" idx="1"/>
          </p:nvPr>
        </p:nvSpPr>
        <p:spPr/>
        <p:txBody>
          <a:bodyPr/>
          <a:lstStyle/>
          <a:p>
            <a:pPr marL="228600" lvl="0" indent="-228600">
              <a:lnSpc>
                <a:spcPct val="80000"/>
              </a:lnSpc>
              <a:buSzPts val="2800"/>
            </a:pPr>
            <a:r>
              <a:rPr lang="en-US" dirty="0" smtClean="0"/>
              <a:t>Hacker can edit customer profiles(Cross </a:t>
            </a:r>
            <a:r>
              <a:rPr lang="en-US" dirty="0"/>
              <a:t>Site Request Forgery)</a:t>
            </a:r>
          </a:p>
          <a:p>
            <a:pPr marL="228600" lvl="0" indent="-228600">
              <a:lnSpc>
                <a:spcPct val="80000"/>
              </a:lnSpc>
              <a:buSzPts val="2800"/>
            </a:pPr>
            <a:r>
              <a:rPr lang="en-US" dirty="0" smtClean="0"/>
              <a:t>Hacker can access the default files stored on the server like server-status and robots.txt(Default </a:t>
            </a:r>
            <a:r>
              <a:rPr lang="en-US" dirty="0"/>
              <a:t>Files)</a:t>
            </a:r>
          </a:p>
          <a:p>
            <a:pPr marL="228600" lvl="0" indent="-228600">
              <a:lnSpc>
                <a:spcPct val="80000"/>
              </a:lnSpc>
              <a:buSzPts val="2800"/>
            </a:pPr>
            <a:r>
              <a:rPr lang="en-US" dirty="0" smtClean="0"/>
              <a:t>Hacker can access order information of different customers and even brute force OTP for admin login(</a:t>
            </a:r>
            <a:r>
              <a:rPr lang="en-US" dirty="0" err="1" smtClean="0"/>
              <a:t>Bruteforcing</a:t>
            </a:r>
            <a:r>
              <a:rPr lang="en-US" dirty="0"/>
              <a:t>)</a:t>
            </a:r>
          </a:p>
          <a:p>
            <a:pPr marL="228600" lvl="0" indent="-228600">
              <a:lnSpc>
                <a:spcPct val="80000"/>
              </a:lnSpc>
              <a:buSzPts val="2800"/>
            </a:pPr>
            <a:r>
              <a:rPr lang="en-US" dirty="0" smtClean="0"/>
              <a:t>Hacker can upload all kinds of files on the blog including shell files(Arbitrary </a:t>
            </a:r>
            <a:r>
              <a:rPr lang="en-US" dirty="0"/>
              <a:t>File Upload</a:t>
            </a:r>
            <a:r>
              <a:rPr lang="en-US" dirty="0" smtClean="0"/>
              <a:t>)</a:t>
            </a:r>
          </a:p>
          <a:p>
            <a:pPr marL="228600" lvl="0" indent="-228600">
              <a:lnSpc>
                <a:spcPct val="80000"/>
              </a:lnSpc>
              <a:buSzPts val="2800"/>
            </a:pPr>
            <a:r>
              <a:rPr lang="en-US" dirty="0" smtClean="0"/>
              <a:t>Hacker can exploit the known vulnerabilities of </a:t>
            </a:r>
            <a:r>
              <a:rPr lang="en-US" dirty="0" err="1" smtClean="0"/>
              <a:t>wondercms</a:t>
            </a:r>
            <a:r>
              <a:rPr lang="en-US" dirty="0" smtClean="0"/>
              <a:t> on the blog(Exploiting Known Vulnerabilities)</a:t>
            </a:r>
            <a:endParaRPr lang="en-US" dirty="0"/>
          </a:p>
          <a:p>
            <a:endParaRPr lang="en-US" dirty="0"/>
          </a:p>
        </p:txBody>
      </p:sp>
    </p:spTree>
    <p:extLst>
      <p:ext uri="{BB962C8B-B14F-4D97-AF65-F5344CB8AC3E}">
        <p14:creationId xmlns:p14="http://schemas.microsoft.com/office/powerpoint/2010/main" val="262510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264" name="Google Shape;264;p38"/>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a:t>
            </a:r>
            <a:r>
              <a:rPr lang="en-US" sz="2400" dirty="0" smtClean="0"/>
              <a:t>precautions:</a:t>
            </a:r>
            <a:endParaRPr lang="en-US" dirty="0"/>
          </a:p>
          <a:p>
            <a:pPr marL="285750" indent="-285750">
              <a:spcBef>
                <a:spcPts val="0"/>
              </a:spcBef>
              <a:buSzPts val="2400"/>
            </a:pPr>
            <a:r>
              <a:rPr lang="en-US" sz="2000" dirty="0" smtClean="0"/>
              <a:t>Sensitive </a:t>
            </a:r>
            <a:r>
              <a:rPr lang="en-US" sz="2000" dirty="0"/>
              <a:t>information must only be accessible to </a:t>
            </a:r>
            <a:r>
              <a:rPr lang="en-US" sz="2000" dirty="0" err="1"/>
              <a:t>authorised</a:t>
            </a:r>
            <a:r>
              <a:rPr lang="en-US" sz="2000" dirty="0"/>
              <a:t> </a:t>
            </a:r>
            <a:r>
              <a:rPr lang="en-US" sz="2000" dirty="0" smtClean="0"/>
              <a:t>users</a:t>
            </a:r>
          </a:p>
          <a:p>
            <a:pPr marL="285750" indent="-285750">
              <a:spcBef>
                <a:spcPts val="0"/>
              </a:spcBef>
              <a:buSzPts val="2400"/>
            </a:pPr>
            <a:r>
              <a:rPr lang="en-US" sz="2000" dirty="0" smtClean="0"/>
              <a:t>Implement </a:t>
            </a:r>
            <a:r>
              <a:rPr lang="en-US" sz="2000" dirty="0"/>
              <a:t>proper authentication and </a:t>
            </a:r>
            <a:r>
              <a:rPr lang="en-US" sz="2000" dirty="0" err="1"/>
              <a:t>authorisation</a:t>
            </a:r>
            <a:r>
              <a:rPr lang="en-US" sz="2000" dirty="0"/>
              <a:t> checks at every function to make sure the user requesting access to a resource whether to view or edit is his own data and no one </a:t>
            </a:r>
            <a:r>
              <a:rPr lang="en-US" sz="2000" dirty="0" smtClean="0"/>
              <a:t>else's</a:t>
            </a:r>
          </a:p>
          <a:p>
            <a:pPr marL="285750" indent="-285750">
              <a:spcBef>
                <a:spcPts val="0"/>
              </a:spcBef>
              <a:buSzPts val="2400"/>
            </a:pPr>
            <a:r>
              <a:rPr lang="en-US" sz="2000" dirty="0" smtClean="0"/>
              <a:t>Implement </a:t>
            </a:r>
            <a:r>
              <a:rPr lang="en-US" sz="2000" dirty="0"/>
              <a:t>proper Rate Limiting checks that disallows large number of requests from/to a single resource. For example, if from a single device, a single module like OTP check, password check, signup, etc. is being called 100 times in a single minute, it should be </a:t>
            </a:r>
            <a:r>
              <a:rPr lang="en-US" sz="2000" dirty="0" smtClean="0"/>
              <a:t>blocked</a:t>
            </a:r>
          </a:p>
          <a:p>
            <a:pPr marL="285750" indent="-285750">
              <a:spcBef>
                <a:spcPts val="0"/>
              </a:spcBef>
              <a:buSzPts val="2400"/>
            </a:pPr>
            <a:r>
              <a:rPr lang="en-US" sz="2000" dirty="0" smtClean="0"/>
              <a:t>Similarly</a:t>
            </a:r>
            <a:r>
              <a:rPr lang="en-US" sz="2000" dirty="0"/>
              <a:t>, if an account’s password is being attempted to reset even from different devices, the account should be locked for a </a:t>
            </a:r>
            <a:r>
              <a:rPr lang="en-US" sz="2000" dirty="0" smtClean="0"/>
              <a:t>while. Implement </a:t>
            </a:r>
            <a:r>
              <a:rPr lang="en-US" sz="2000" dirty="0"/>
              <a:t>these checks on the basis of IP addresses and sessions</a:t>
            </a:r>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p:txBody>
      </p:sp>
      <p:sp>
        <p:nvSpPr>
          <p:cNvPr id="265" name="Google Shape;265;p38"/>
          <p:cNvSpPr/>
          <p:nvPr/>
        </p:nvSpPr>
        <p:spPr>
          <a:xfrm>
            <a:off x="838200" y="4960513"/>
            <a:ext cx="113538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i="1" dirty="0">
              <a:solidFill>
                <a:schemeClr val="dk1"/>
              </a:solidFill>
              <a:latin typeface="Calibri"/>
              <a:ea typeface="Calibri"/>
              <a:cs typeface="Calibri"/>
              <a:sym typeface="Calibri"/>
            </a:endParaRPr>
          </a:p>
        </p:txBody>
      </p:sp>
      <p:sp>
        <p:nvSpPr>
          <p:cNvPr id="266" name="Google Shape;266;p38"/>
          <p:cNvSpPr txBox="1"/>
          <p:nvPr/>
        </p:nvSpPr>
        <p:spPr>
          <a:xfrm>
            <a:off x="838200" y="481742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u="none" dirty="0">
                <a:solidFill>
                  <a:schemeClr val="dk1"/>
                </a:solidFill>
                <a:latin typeface="Calibri"/>
                <a:ea typeface="Calibri"/>
                <a:cs typeface="Calibri"/>
                <a:sym typeface="Calibri"/>
              </a:rPr>
              <a:t>References</a:t>
            </a:r>
            <a:r>
              <a:rPr lang="en-US" sz="4400" b="0" u="none" dirty="0" smtClean="0">
                <a:solidFill>
                  <a:schemeClr val="dk1"/>
                </a:solidFill>
                <a:latin typeface="Calibri"/>
                <a:ea typeface="Calibri"/>
                <a:cs typeface="Calibri"/>
                <a:sym typeface="Calibri"/>
              </a:rPr>
              <a:t>:</a:t>
            </a:r>
          </a:p>
          <a:p>
            <a:pPr lvl="0">
              <a:lnSpc>
                <a:spcPct val="90000"/>
              </a:lnSpc>
              <a:buClr>
                <a:schemeClr val="dk1"/>
              </a:buClr>
              <a:buSzPts val="4400"/>
            </a:pPr>
            <a:r>
              <a:rPr lang="en-US" sz="3200" dirty="0">
                <a:solidFill>
                  <a:schemeClr val="dk1"/>
                </a:solidFill>
                <a:latin typeface="Calibri"/>
                <a:ea typeface="Calibri"/>
                <a:cs typeface="Calibri"/>
                <a:sym typeface="Calibri"/>
                <a:hlinkClick r:id="rId3"/>
              </a:rPr>
              <a:t>https://</a:t>
            </a:r>
            <a:r>
              <a:rPr lang="en-US" sz="3200" dirty="0" smtClean="0">
                <a:solidFill>
                  <a:schemeClr val="dk1"/>
                </a:solidFill>
                <a:latin typeface="Calibri"/>
                <a:ea typeface="Calibri"/>
                <a:cs typeface="Calibri"/>
                <a:sym typeface="Calibri"/>
                <a:hlinkClick r:id="rId3"/>
              </a:rPr>
              <a:t>portswigger.net/web-security/access-control/idor</a:t>
            </a:r>
            <a:endParaRPr lang="en-US" sz="3200" dirty="0" smtClean="0">
              <a:solidFill>
                <a:schemeClr val="dk1"/>
              </a:solidFill>
              <a:latin typeface="Calibri"/>
              <a:ea typeface="Calibri"/>
              <a:cs typeface="Calibri"/>
              <a:sym typeface="Calibri"/>
            </a:endParaRPr>
          </a:p>
          <a:p>
            <a:pPr lvl="0">
              <a:lnSpc>
                <a:spcPct val="90000"/>
              </a:lnSpc>
              <a:buClr>
                <a:schemeClr val="dk1"/>
              </a:buClr>
              <a:buSzPts val="4400"/>
            </a:pPr>
            <a:endParaRPr sz="3200" u="none" dirty="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72" name="Google Shape;27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dirty="0"/>
              <a:t>3. </a:t>
            </a:r>
            <a:r>
              <a:rPr lang="nb-NO" dirty="0"/>
              <a:t>Brute forcing OTP Bypass for admin </a:t>
            </a:r>
            <a:r>
              <a:rPr lang="nb-NO" dirty="0" smtClean="0"/>
              <a:t>login and orders of customers</a:t>
            </a:r>
            <a:r>
              <a:rPr lang="nb-NO" dirty="0"/>
              <a:t/>
            </a:r>
            <a:br>
              <a:rPr lang="nb-NO" dirty="0"/>
            </a:br>
            <a:endParaRPr dirty="0"/>
          </a:p>
        </p:txBody>
      </p:sp>
      <p:graphicFrame>
        <p:nvGraphicFramePr>
          <p:cNvPr id="273" name="Google Shape;273;p39"/>
          <p:cNvGraphicFramePr/>
          <p:nvPr>
            <p:extLst>
              <p:ext uri="{D42A27DB-BD31-4B8C-83A1-F6EECF244321}">
                <p14:modId xmlns:p14="http://schemas.microsoft.com/office/powerpoint/2010/main" val="3024826717"/>
              </p:ext>
            </p:extLst>
          </p:nvPr>
        </p:nvGraphicFramePr>
        <p:xfrm>
          <a:off x="2137423" y="2224215"/>
          <a:ext cx="8109375" cy="2821775"/>
        </p:xfrm>
        <a:graphic>
          <a:graphicData uri="http://schemas.openxmlformats.org/drawingml/2006/table">
            <a:tbl>
              <a:tblPr firstRow="1" bandRow="1">
                <a:noFill/>
                <a:tableStyleId>{51015F43-4BEC-485C-AC9F-371C459AA63F}</a:tableStyleId>
              </a:tblPr>
              <a:tblGrid>
                <a:gridCol w="1413550"/>
                <a:gridCol w="6695825"/>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406650">
                <a:tc>
                  <a:txBody>
                    <a:bodyPr/>
                    <a:lstStyle/>
                    <a:p>
                      <a:pPr marL="0" marR="0" lvl="0" indent="0" algn="ctr" rtl="0">
                        <a:spcBef>
                          <a:spcPts val="0"/>
                        </a:spcBef>
                        <a:spcAft>
                          <a:spcPts val="0"/>
                        </a:spcAft>
                        <a:buNone/>
                      </a:pPr>
                      <a:r>
                        <a:rPr lang="en-US" sz="1600" dirty="0" smtClean="0">
                          <a:solidFill>
                            <a:srgbClr val="FFFFFF"/>
                          </a:solidFill>
                          <a:latin typeface="Calibri"/>
                          <a:ea typeface="Calibri"/>
                          <a:cs typeface="Calibri"/>
                          <a:sym typeface="Calibri"/>
                        </a:rPr>
                        <a:t>Admin</a:t>
                      </a:r>
                      <a:r>
                        <a:rPr lang="en-US" sz="1600" baseline="0" dirty="0" smtClean="0">
                          <a:solidFill>
                            <a:srgbClr val="FFFFFF"/>
                          </a:solidFill>
                          <a:latin typeface="Calibri"/>
                          <a:ea typeface="Calibri"/>
                          <a:cs typeface="Calibri"/>
                          <a:sym typeface="Calibri"/>
                        </a:rPr>
                        <a:t> Login </a:t>
                      </a:r>
                      <a:r>
                        <a:rPr lang="en-US" sz="1600" dirty="0" smtClean="0">
                          <a:solidFill>
                            <a:srgbClr val="FFFFFF"/>
                          </a:solidFill>
                          <a:latin typeface="Calibri"/>
                          <a:ea typeface="Calibri"/>
                          <a:cs typeface="Calibri"/>
                          <a:sym typeface="Calibri"/>
                        </a:rPr>
                        <a:t>Using </a:t>
                      </a:r>
                      <a:r>
                        <a:rPr lang="en-US" sz="1600" dirty="0">
                          <a:solidFill>
                            <a:srgbClr val="FFFFFF"/>
                          </a:solidFill>
                          <a:latin typeface="Calibri"/>
                          <a:ea typeface="Calibri"/>
                          <a:cs typeface="Calibri"/>
                          <a:sym typeface="Calibri"/>
                        </a:rPr>
                        <a:t>OTP Bypass </a:t>
                      </a:r>
                      <a:r>
                        <a:rPr lang="en-US" sz="1300" dirty="0">
                          <a:solidFill>
                            <a:srgbClr val="FFFFFF"/>
                          </a:solidFill>
                          <a:latin typeface="Calibri"/>
                          <a:ea typeface="Calibri"/>
                          <a:cs typeface="Calibri"/>
                          <a:sym typeface="Calibri"/>
                        </a:rPr>
                        <a:t>(Critical)</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The below mentioned login page allows login via OTP which can be </a:t>
                      </a:r>
                      <a:r>
                        <a:rPr lang="en-US" sz="1300" dirty="0" err="1">
                          <a:solidFill>
                            <a:schemeClr val="dk1"/>
                          </a:solidFill>
                          <a:latin typeface="Calibri"/>
                          <a:ea typeface="Calibri"/>
                          <a:cs typeface="Calibri"/>
                          <a:sym typeface="Calibri"/>
                        </a:rPr>
                        <a:t>bruteforced</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none" strike="noStrike" dirty="0">
                          <a:solidFill>
                            <a:schemeClr val="dk1"/>
                          </a:solidFill>
                          <a:latin typeface="Calibri"/>
                          <a:ea typeface="Calibri"/>
                          <a:cs typeface="Calibri"/>
                          <a:sym typeface="Calibri"/>
                        </a:rPr>
                        <a:t>http</a:t>
                      </a:r>
                      <a:r>
                        <a:rPr lang="en-US" sz="1300" b="0" i="0" u="none" strike="noStrike" dirty="0" smtClean="0">
                          <a:solidFill>
                            <a:schemeClr val="dk1"/>
                          </a:solidFill>
                          <a:latin typeface="Calibri"/>
                          <a:ea typeface="Calibri"/>
                          <a:cs typeface="Calibri"/>
                          <a:sym typeface="Calibri"/>
                        </a:rPr>
                        <a:t>://65.0.31.16/reset_password/admin.php?otp=000</a:t>
                      </a:r>
                      <a:endParaRPr sz="1300" b="0" i="0" u="none" strike="noStrike"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OTP </a:t>
                      </a:r>
                      <a:r>
                        <a:rPr lang="en-US" sz="1300" b="0" dirty="0" smtClean="0">
                          <a:solidFill>
                            <a:schemeClr val="dk1"/>
                          </a:solidFill>
                          <a:latin typeface="Calibri"/>
                          <a:ea typeface="Calibri"/>
                          <a:cs typeface="Calibri"/>
                          <a:sym typeface="Calibri"/>
                        </a:rPr>
                        <a:t>(GET </a:t>
                      </a:r>
                      <a:r>
                        <a:rPr lang="en-US" sz="1300" b="0" dirty="0">
                          <a:solidFill>
                            <a:schemeClr val="dk1"/>
                          </a:solidFill>
                          <a:latin typeface="Calibri"/>
                          <a:ea typeface="Calibri"/>
                          <a:cs typeface="Calibri"/>
                          <a:sym typeface="Calibri"/>
                        </a:rPr>
                        <a:t>parameters)</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286" name="Google Shape;286;p41"/>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90" y="932506"/>
            <a:ext cx="9458379" cy="6831465"/>
          </a:xfrm>
          <a:prstGeom prst="rect">
            <a:avLst/>
          </a:prstGeom>
        </p:spPr>
      </p:pic>
      <p:sp>
        <p:nvSpPr>
          <p:cNvPr id="4" name="TextBox 3"/>
          <p:cNvSpPr txBox="1"/>
          <p:nvPr/>
        </p:nvSpPr>
        <p:spPr>
          <a:xfrm>
            <a:off x="2444436" y="2462543"/>
            <a:ext cx="841972" cy="307777"/>
          </a:xfrm>
          <a:prstGeom prst="rect">
            <a:avLst/>
          </a:prstGeom>
          <a:noFill/>
          <a:ln>
            <a:solidFill>
              <a:srgbClr val="FF0000"/>
            </a:solidFill>
          </a:ln>
        </p:spPr>
        <p:txBody>
          <a:bodyPr wrap="square" rtlCol="0">
            <a:spAutoFit/>
          </a:bodyPr>
          <a:lstStyle/>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42"/>
          <p:cNvSpPr txBox="1">
            <a:spLocks noGrp="1"/>
          </p:cNvSpPr>
          <p:nvPr>
            <p:ph type="title"/>
          </p:nvPr>
        </p:nvSpPr>
        <p:spPr>
          <a:xfrm>
            <a:off x="838200" y="-1810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295" name="Google Shape;295;p42"/>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33" y="1031542"/>
            <a:ext cx="10058400" cy="4646580"/>
          </a:xfrm>
          <a:prstGeom prst="rect">
            <a:avLst/>
          </a:prstGeom>
        </p:spPr>
      </p:pic>
      <p:sp>
        <p:nvSpPr>
          <p:cNvPr id="3" name="TextBox 2"/>
          <p:cNvSpPr txBox="1"/>
          <p:nvPr/>
        </p:nvSpPr>
        <p:spPr>
          <a:xfrm>
            <a:off x="1520982" y="1955549"/>
            <a:ext cx="1195058" cy="398352"/>
          </a:xfrm>
          <a:prstGeom prst="rect">
            <a:avLst/>
          </a:prstGeom>
          <a:noFill/>
          <a:ln>
            <a:solidFill>
              <a:srgbClr val="FF0000"/>
            </a:solidFill>
          </a:ln>
        </p:spPr>
        <p:txBody>
          <a:bodyPr wrap="square" rtlCol="0">
            <a:spAutoFit/>
          </a:bodyPr>
          <a:lstStyle/>
          <a:p>
            <a:endParaRPr lang="en-US" dirty="0"/>
          </a:p>
        </p:txBody>
      </p:sp>
      <p:sp>
        <p:nvSpPr>
          <p:cNvPr id="4" name="TextBox 3"/>
          <p:cNvSpPr txBox="1"/>
          <p:nvPr/>
        </p:nvSpPr>
        <p:spPr>
          <a:xfrm>
            <a:off x="2616451" y="3503691"/>
            <a:ext cx="878187" cy="307777"/>
          </a:xfrm>
          <a:prstGeom prst="rect">
            <a:avLst/>
          </a:prstGeom>
          <a:noFill/>
          <a:ln>
            <a:solidFill>
              <a:srgbClr val="FF0000"/>
            </a:solidFill>
          </a:ln>
        </p:spPr>
        <p:txBody>
          <a:bodyPr wrap="square" rtlCol="0">
            <a:spAutoFit/>
          </a:bodyPr>
          <a:lstStyle/>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306" name="Google Shape;306;p43"/>
          <p:cNvSpPr txBox="1">
            <a:spLocks noGrp="1"/>
          </p:cNvSpPr>
          <p:nvPr>
            <p:ph type="body" idx="1"/>
          </p:nvPr>
        </p:nvSpPr>
        <p:spPr>
          <a:xfrm>
            <a:off x="838200" y="1315695"/>
            <a:ext cx="10515600" cy="4351338"/>
          </a:xfrm>
          <a:prstGeom prst="rect">
            <a:avLst/>
          </a:prstGeom>
          <a:noFill/>
          <a:ln>
            <a:noFill/>
          </a:ln>
        </p:spPr>
        <p:txBody>
          <a:bodyPr spcFirstLastPara="1" wrap="square" lIns="91425" tIns="45700" rIns="91425" bIns="45700" anchor="t" anchorCtr="0">
            <a:noAutofit/>
          </a:bodyPr>
          <a:lstStyle/>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77026"/>
            <a:ext cx="10058400" cy="531071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048" y="126749"/>
            <a:ext cx="10837752" cy="1563939"/>
          </a:xfrm>
        </p:spPr>
        <p:txBody>
          <a:bodyPr/>
          <a:lstStyle/>
          <a:p>
            <a:r>
              <a:rPr lang="en-US" dirty="0" err="1"/>
              <a:t>PoC</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48" y="1222279"/>
            <a:ext cx="10058400" cy="5635721"/>
          </a:xfrm>
          <a:prstGeom prst="rect">
            <a:avLst/>
          </a:prstGeom>
        </p:spPr>
      </p:pic>
    </p:spTree>
    <p:extLst>
      <p:ext uri="{BB962C8B-B14F-4D97-AF65-F5344CB8AC3E}">
        <p14:creationId xmlns:p14="http://schemas.microsoft.com/office/powerpoint/2010/main" val="2317120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058400" cy="4290692"/>
          </a:xfrm>
          <a:prstGeom prst="rect">
            <a:avLst/>
          </a:prstGeom>
        </p:spPr>
      </p:pic>
    </p:spTree>
    <p:extLst>
      <p:ext uri="{BB962C8B-B14F-4D97-AF65-F5344CB8AC3E}">
        <p14:creationId xmlns:p14="http://schemas.microsoft.com/office/powerpoint/2010/main" val="3227108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05" y="1385180"/>
            <a:ext cx="8729693" cy="6858000"/>
          </a:xfrm>
          <a:prstGeom prst="rect">
            <a:avLst/>
          </a:prstGeom>
        </p:spPr>
      </p:pic>
    </p:spTree>
    <p:extLst>
      <p:ext uri="{BB962C8B-B14F-4D97-AF65-F5344CB8AC3E}">
        <p14:creationId xmlns:p14="http://schemas.microsoft.com/office/powerpoint/2010/main" val="3793643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62" y="1555687"/>
            <a:ext cx="8694420" cy="4724400"/>
          </a:xfrm>
          <a:prstGeom prst="rect">
            <a:avLst/>
          </a:prstGeom>
        </p:spPr>
      </p:pic>
      <p:sp>
        <p:nvSpPr>
          <p:cNvPr id="5" name="TextBox 4"/>
          <p:cNvSpPr txBox="1"/>
          <p:nvPr/>
        </p:nvSpPr>
        <p:spPr>
          <a:xfrm>
            <a:off x="3395050" y="4273236"/>
            <a:ext cx="642796" cy="307777"/>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190382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86694"/>
            <a:ext cx="8100060" cy="5029200"/>
          </a:xfrm>
          <a:prstGeom prst="rect">
            <a:avLst/>
          </a:prstGeom>
        </p:spPr>
      </p:pic>
    </p:spTree>
    <p:extLst>
      <p:ext uri="{BB962C8B-B14F-4D97-AF65-F5344CB8AC3E}">
        <p14:creationId xmlns:p14="http://schemas.microsoft.com/office/powerpoint/2010/main" val="2578615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Vulnerability Statistics</a:t>
            </a:r>
            <a:endParaRPr/>
          </a:p>
        </p:txBody>
      </p:sp>
      <p:graphicFrame>
        <p:nvGraphicFramePr>
          <p:cNvPr id="102" name="Google Shape;102;p16"/>
          <p:cNvGraphicFramePr/>
          <p:nvPr>
            <p:extLst>
              <p:ext uri="{D42A27DB-BD31-4B8C-83A1-F6EECF244321}">
                <p14:modId xmlns:p14="http://schemas.microsoft.com/office/powerpoint/2010/main" val="1777856190"/>
              </p:ext>
            </p:extLst>
          </p:nvPr>
        </p:nvGraphicFramePr>
        <p:xfrm>
          <a:off x="1838325" y="1825623"/>
          <a:ext cx="2419350" cy="1393850"/>
        </p:xfrm>
        <a:graphic>
          <a:graphicData uri="http://schemas.openxmlformats.org/drawingml/2006/table">
            <a:tbl>
              <a:tblPr firstRow="1" bandRow="1">
                <a:noFill/>
                <a:tableStyleId>{51015F43-4BEC-485C-AC9F-371C459AA63F}</a:tableStyleId>
              </a:tblPr>
              <a:tblGrid>
                <a:gridCol w="2419350"/>
              </a:tblGrid>
              <a:tr h="696925">
                <a:tc>
                  <a:txBody>
                    <a:bodyPr/>
                    <a:lstStyle/>
                    <a:p>
                      <a:pPr marL="0" marR="0" lvl="0" indent="0" algn="ctr" rtl="0">
                        <a:spcBef>
                          <a:spcPts val="0"/>
                        </a:spcBef>
                        <a:spcAft>
                          <a:spcPts val="0"/>
                        </a:spcAft>
                        <a:buNone/>
                      </a:pPr>
                      <a:r>
                        <a:rPr lang="en-US" sz="1800" u="none" strike="noStrike" cap="none" dirty="0"/>
                        <a:t>Critical</a:t>
                      </a:r>
                      <a:endParaRPr sz="1800" u="none" strike="noStrike" cap="none" dirty="0"/>
                    </a:p>
                  </a:txBody>
                  <a:tcPr marL="91450" marR="91450" marT="45725" marB="45725">
                    <a:solidFill>
                      <a:srgbClr val="C00000"/>
                    </a:solidFill>
                  </a:tcPr>
                </a:tc>
              </a:tr>
              <a:tr h="696925">
                <a:tc>
                  <a:txBody>
                    <a:bodyPr/>
                    <a:lstStyle/>
                    <a:p>
                      <a:pPr marL="0" marR="0" lvl="0" indent="0" algn="ctr" rtl="0">
                        <a:spcBef>
                          <a:spcPts val="0"/>
                        </a:spcBef>
                        <a:spcAft>
                          <a:spcPts val="0"/>
                        </a:spcAft>
                        <a:buNone/>
                      </a:pPr>
                      <a:r>
                        <a:rPr lang="en-US" sz="1800" u="none" strike="noStrike" cap="none" dirty="0" smtClean="0"/>
                        <a:t>5</a:t>
                      </a:r>
                      <a:endParaRPr sz="1800" u="none" strike="noStrike" cap="none" dirty="0"/>
                    </a:p>
                  </a:txBody>
                  <a:tcPr marL="91450" marR="91450" marT="45725" marB="45725"/>
                </a:tc>
              </a:tr>
            </a:tbl>
          </a:graphicData>
        </a:graphic>
      </p:graphicFrame>
      <p:graphicFrame>
        <p:nvGraphicFramePr>
          <p:cNvPr id="103" name="Google Shape;103;p16"/>
          <p:cNvGraphicFramePr/>
          <p:nvPr>
            <p:extLst>
              <p:ext uri="{D42A27DB-BD31-4B8C-83A1-F6EECF244321}">
                <p14:modId xmlns:p14="http://schemas.microsoft.com/office/powerpoint/2010/main" val="2286724340"/>
              </p:ext>
            </p:extLst>
          </p:nvPr>
        </p:nvGraphicFramePr>
        <p:xfrm>
          <a:off x="4886325" y="1825623"/>
          <a:ext cx="2419350" cy="1393850"/>
        </p:xfrm>
        <a:graphic>
          <a:graphicData uri="http://schemas.openxmlformats.org/drawingml/2006/table">
            <a:tbl>
              <a:tblPr firstRow="1" bandRow="1">
                <a:noFill/>
                <a:tableStyleId>{51015F43-4BEC-485C-AC9F-371C459AA63F}</a:tableStyleId>
              </a:tblPr>
              <a:tblGrid>
                <a:gridCol w="2419350"/>
              </a:tblGrid>
              <a:tr h="696925">
                <a:tc>
                  <a:txBody>
                    <a:bodyPr/>
                    <a:lstStyle/>
                    <a:p>
                      <a:pPr marL="0" marR="0" lvl="0" indent="0" algn="ctr" rtl="0">
                        <a:spcBef>
                          <a:spcPts val="0"/>
                        </a:spcBef>
                        <a:spcAft>
                          <a:spcPts val="0"/>
                        </a:spcAft>
                        <a:buNone/>
                      </a:pPr>
                      <a:r>
                        <a:rPr lang="en-US" sz="1800" u="none" strike="noStrike" cap="none" dirty="0"/>
                        <a:t>Severe</a:t>
                      </a:r>
                      <a:endParaRPr sz="1800" u="none" strike="noStrike" cap="none" dirty="0"/>
                    </a:p>
                  </a:txBody>
                  <a:tcPr marL="91450" marR="91450" marT="45725" marB="45725">
                    <a:solidFill>
                      <a:srgbClr val="FF9900"/>
                    </a:solidFill>
                  </a:tcPr>
                </a:tc>
              </a:tr>
              <a:tr h="696925">
                <a:tc>
                  <a:txBody>
                    <a:bodyPr/>
                    <a:lstStyle/>
                    <a:p>
                      <a:pPr marL="0" marR="0" lvl="0" indent="0" algn="ctr" rtl="0">
                        <a:spcBef>
                          <a:spcPts val="0"/>
                        </a:spcBef>
                        <a:spcAft>
                          <a:spcPts val="0"/>
                        </a:spcAft>
                        <a:buNone/>
                      </a:pPr>
                      <a:r>
                        <a:rPr lang="en-US" sz="1800" u="none" strike="noStrike" cap="none" dirty="0" smtClean="0"/>
                        <a:t>2</a:t>
                      </a:r>
                      <a:endParaRPr sz="1800" u="none" strike="noStrike" cap="none" dirty="0"/>
                    </a:p>
                  </a:txBody>
                  <a:tcPr marL="91450" marR="91450" marT="45725" marB="45725"/>
                </a:tc>
              </a:tr>
            </a:tbl>
          </a:graphicData>
        </a:graphic>
      </p:graphicFrame>
      <p:graphicFrame>
        <p:nvGraphicFramePr>
          <p:cNvPr id="104" name="Google Shape;104;p16"/>
          <p:cNvGraphicFramePr/>
          <p:nvPr/>
        </p:nvGraphicFramePr>
        <p:xfrm>
          <a:off x="7934325" y="1825623"/>
          <a:ext cx="2419350" cy="1393850"/>
        </p:xfrm>
        <a:graphic>
          <a:graphicData uri="http://schemas.openxmlformats.org/drawingml/2006/table">
            <a:tbl>
              <a:tblPr firstRow="1" bandRow="1">
                <a:noFill/>
                <a:tableStyleId>{51015F43-4BEC-485C-AC9F-371C459AA63F}</a:tableStyleId>
              </a:tblPr>
              <a:tblGrid>
                <a:gridCol w="2419350"/>
              </a:tblGrid>
              <a:tr h="696925">
                <a:tc>
                  <a:txBody>
                    <a:bodyPr/>
                    <a:lstStyle/>
                    <a:p>
                      <a:pPr marL="0" marR="0" lvl="0" indent="0" algn="ctr" rtl="0">
                        <a:spcBef>
                          <a:spcPts val="0"/>
                        </a:spcBef>
                        <a:spcAft>
                          <a:spcPts val="0"/>
                        </a:spcAft>
                        <a:buNone/>
                      </a:pPr>
                      <a:r>
                        <a:rPr lang="en-US" sz="1800" u="none" strike="noStrike" cap="none" dirty="0">
                          <a:solidFill>
                            <a:schemeClr val="dk1"/>
                          </a:solidFill>
                        </a:rPr>
                        <a:t>Moderate</a:t>
                      </a:r>
                      <a:endParaRPr sz="1800" u="none" strike="noStrike" cap="none" dirty="0">
                        <a:solidFill>
                          <a:schemeClr val="dk1"/>
                        </a:solidFill>
                      </a:endParaRPr>
                    </a:p>
                  </a:txBody>
                  <a:tcPr marL="91450" marR="91450" marT="45725" marB="45725">
                    <a:solidFill>
                      <a:srgbClr val="FFFF00"/>
                    </a:solidFill>
                  </a:tcPr>
                </a:tc>
              </a:tr>
              <a:tr h="696925">
                <a:tc>
                  <a:txBody>
                    <a:bodyPr/>
                    <a:lstStyle/>
                    <a:p>
                      <a:pPr marL="0" marR="0" lvl="0" indent="0" algn="ctr" rtl="0">
                        <a:spcBef>
                          <a:spcPts val="0"/>
                        </a:spcBef>
                        <a:spcAft>
                          <a:spcPts val="0"/>
                        </a:spcAft>
                        <a:buNone/>
                      </a:pPr>
                      <a:r>
                        <a:rPr lang="en-US" sz="1800" u="none" strike="noStrike" cap="none" dirty="0"/>
                        <a:t>2</a:t>
                      </a:r>
                      <a:endParaRPr sz="1800" u="none" strike="noStrike" cap="none" dirty="0"/>
                    </a:p>
                  </a:txBody>
                  <a:tcPr marL="91450" marR="91450" marT="45725" marB="45725"/>
                </a:tc>
              </a:tr>
            </a:tbl>
          </a:graphicData>
        </a:graphic>
      </p:graphicFrame>
      <p:graphicFrame>
        <p:nvGraphicFramePr>
          <p:cNvPr id="105" name="Google Shape;105;p16"/>
          <p:cNvGraphicFramePr/>
          <p:nvPr>
            <p:extLst>
              <p:ext uri="{D42A27DB-BD31-4B8C-83A1-F6EECF244321}">
                <p14:modId xmlns:p14="http://schemas.microsoft.com/office/powerpoint/2010/main" val="2300163737"/>
              </p:ext>
            </p:extLst>
          </p:nvPr>
        </p:nvGraphicFramePr>
        <p:xfrm>
          <a:off x="4886325" y="3978273"/>
          <a:ext cx="2419350" cy="1393850"/>
        </p:xfrm>
        <a:graphic>
          <a:graphicData uri="http://schemas.openxmlformats.org/drawingml/2006/table">
            <a:tbl>
              <a:tblPr firstRow="1" bandRow="1">
                <a:noFill/>
                <a:tableStyleId>{51015F43-4BEC-485C-AC9F-371C459AA63F}</a:tableStyleId>
              </a:tblPr>
              <a:tblGrid>
                <a:gridCol w="2419350"/>
              </a:tblGrid>
              <a:tr h="696925">
                <a:tc>
                  <a:txBody>
                    <a:bodyPr/>
                    <a:lstStyle/>
                    <a:p>
                      <a:pPr marL="0" marR="0" lvl="0" indent="0" algn="ctr" rtl="0">
                        <a:spcBef>
                          <a:spcPts val="0"/>
                        </a:spcBef>
                        <a:spcAft>
                          <a:spcPts val="0"/>
                        </a:spcAft>
                        <a:buNone/>
                      </a:pPr>
                      <a:r>
                        <a:rPr lang="en-US" sz="1800" u="none" strike="noStrike" cap="none" dirty="0"/>
                        <a:t>Low</a:t>
                      </a:r>
                      <a:endParaRPr sz="1800" u="none" strike="noStrike" cap="none" dirty="0"/>
                    </a:p>
                  </a:txBody>
                  <a:tcPr marL="91450" marR="91450" marT="45725" marB="45725">
                    <a:solidFill>
                      <a:srgbClr val="92D050"/>
                    </a:solidFill>
                  </a:tcPr>
                </a:tc>
              </a:tr>
              <a:tr h="696925">
                <a:tc>
                  <a:txBody>
                    <a:bodyPr/>
                    <a:lstStyle/>
                    <a:p>
                      <a:pPr marL="0" marR="0" lvl="0" indent="0" algn="ctr" rtl="0">
                        <a:spcBef>
                          <a:spcPts val="0"/>
                        </a:spcBef>
                        <a:spcAft>
                          <a:spcPts val="0"/>
                        </a:spcAft>
                        <a:buNone/>
                      </a:pPr>
                      <a:r>
                        <a:rPr lang="en-US" sz="1800" u="none" strike="noStrike" cap="none" dirty="0" smtClean="0"/>
                        <a:t>1</a:t>
                      </a:r>
                      <a:endParaRPr sz="1800" u="none" strike="noStrike" cap="none" dirty="0"/>
                    </a:p>
                  </a:txBody>
                  <a:tcPr marL="91450" marR="91450" marT="45725" marB="457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619" y="90535"/>
            <a:ext cx="10910181" cy="1600153"/>
          </a:xfrm>
        </p:spPr>
        <p:txBody>
          <a:bodyPr/>
          <a:lstStyle/>
          <a:p>
            <a:r>
              <a:rPr lang="en-US" dirty="0" err="1"/>
              <a:t>PoC</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19" y="1329167"/>
            <a:ext cx="10058400" cy="5344254"/>
          </a:xfrm>
          <a:prstGeom prst="rect">
            <a:avLst/>
          </a:prstGeom>
        </p:spPr>
      </p:pic>
    </p:spTree>
    <p:extLst>
      <p:ext uri="{BB962C8B-B14F-4D97-AF65-F5344CB8AC3E}">
        <p14:creationId xmlns:p14="http://schemas.microsoft.com/office/powerpoint/2010/main" val="3133871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953858"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Business Impact – Extremely High</a:t>
            </a:r>
            <a:endParaRPr/>
          </a:p>
        </p:txBody>
      </p:sp>
      <p:sp>
        <p:nvSpPr>
          <p:cNvPr id="313" name="Google Shape;313;p44"/>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14" name="Google Shape;314;p44"/>
          <p:cNvSpPr txBox="1"/>
          <p:nvPr/>
        </p:nvSpPr>
        <p:spPr>
          <a:xfrm>
            <a:off x="1109134" y="1767943"/>
            <a:ext cx="8713694" cy="977631"/>
          </a:xfrm>
          <a:prstGeom prst="rect">
            <a:avLst/>
          </a:prstGeom>
          <a:noFill/>
          <a:ln>
            <a:noFill/>
          </a:ln>
        </p:spPr>
        <p:txBody>
          <a:bodyPr spcFirstLastPara="1" wrap="square" lIns="41475" tIns="41475" rIns="41475" bIns="41475" anchor="t" anchorCtr="0">
            <a:noAutofit/>
          </a:bodyPr>
          <a:lstStyle/>
          <a:p>
            <a:r>
              <a:rPr lang="en-US" sz="2000" dirty="0">
                <a:solidFill>
                  <a:schemeClr val="tx1"/>
                </a:solidFill>
              </a:rPr>
              <a:t>Identity </a:t>
            </a:r>
            <a:r>
              <a:rPr lang="en-US" sz="2000" dirty="0" smtClean="0">
                <a:solidFill>
                  <a:schemeClr val="tx1"/>
                </a:solidFill>
              </a:rPr>
              <a:t>theft </a:t>
            </a:r>
            <a:r>
              <a:rPr lang="en-US" sz="2000" dirty="0">
                <a:solidFill>
                  <a:schemeClr val="tx1"/>
                </a:solidFill>
              </a:rPr>
              <a:t>– stealing someone’s identity to access their accounts, such as bank accounts or credit cards. This enables the attacker to purchase goods using these details. In addition, information such as social security numbers can be sold for use in other cyber attacks.</a:t>
            </a:r>
          </a:p>
          <a:p>
            <a:r>
              <a:rPr lang="en-US" sz="2000" dirty="0">
                <a:solidFill>
                  <a:schemeClr val="tx1"/>
                </a:solidFill>
              </a:rPr>
              <a:t>Loss of data – due to loss of confidentiality if data is stolen which could destroy company reputation. Additionally, there may be reputational damage caused by a leak of sensitive customer information that leads to public distrust and dissatisfaction with the business.</a:t>
            </a:r>
          </a:p>
          <a:p>
            <a:r>
              <a:rPr lang="en-US" sz="2000" dirty="0">
                <a:solidFill>
                  <a:schemeClr val="tx1"/>
                </a:solidFill>
              </a:rPr>
              <a:t>Downtime – this refers to system outages where websites or computer networks cannot be accessed due to a cyber attack. This is costly to the business in terms of lost revenue, customer satisfaction as well as loss of image.</a:t>
            </a:r>
          </a:p>
          <a:p>
            <a:pPr marL="0" marR="0" lvl="0" indent="0" algn="l" rtl="0">
              <a:spcBef>
                <a:spcPts val="0"/>
              </a:spcBef>
              <a:spcAft>
                <a:spcPts val="0"/>
              </a:spcAft>
              <a:buNone/>
            </a:pPr>
            <a:endParaRPr sz="1452" dirty="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321" name="Google Shape;321;p45"/>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t>Take the following precautions:</a:t>
            </a:r>
            <a:endParaRPr/>
          </a:p>
          <a:p>
            <a:pPr marL="685800" lvl="1" indent="-228600" algn="l" rtl="0">
              <a:lnSpc>
                <a:spcPct val="90000"/>
              </a:lnSpc>
              <a:spcBef>
                <a:spcPts val="500"/>
              </a:spcBef>
              <a:spcAft>
                <a:spcPts val="0"/>
              </a:spcAft>
              <a:buClr>
                <a:schemeClr val="dk1"/>
              </a:buClr>
              <a:buSzPts val="2000"/>
              <a:buChar char="•"/>
            </a:pPr>
            <a:r>
              <a:rPr lang="en-US" sz="2000"/>
              <a:t>Use proper rate-limiting checks on the no of OTP checking and Generation requests</a:t>
            </a:r>
            <a:endParaRPr/>
          </a:p>
          <a:p>
            <a:pPr marL="685800" lvl="1" indent="-228600" algn="l" rtl="0">
              <a:lnSpc>
                <a:spcPct val="90000"/>
              </a:lnSpc>
              <a:spcBef>
                <a:spcPts val="500"/>
              </a:spcBef>
              <a:spcAft>
                <a:spcPts val="0"/>
              </a:spcAft>
              <a:buClr>
                <a:schemeClr val="dk1"/>
              </a:buClr>
              <a:buSzPts val="2000"/>
              <a:buChar char="•"/>
            </a:pPr>
            <a:r>
              <a:rPr lang="en-US" sz="2000"/>
              <a:t>Implement anti-bot measures such as ReCAPTCHA after multiple incorrect attempts</a:t>
            </a:r>
            <a:endParaRPr/>
          </a:p>
          <a:p>
            <a:pPr marL="685800" lvl="1" indent="-228600" algn="l" rtl="0">
              <a:lnSpc>
                <a:spcPct val="90000"/>
              </a:lnSpc>
              <a:spcBef>
                <a:spcPts val="500"/>
              </a:spcBef>
              <a:spcAft>
                <a:spcPts val="0"/>
              </a:spcAft>
              <a:buClr>
                <a:schemeClr val="dk1"/>
              </a:buClr>
              <a:buSzPts val="2000"/>
              <a:buChar char="•"/>
            </a:pPr>
            <a:r>
              <a:rPr lang="en-US" sz="2000"/>
              <a:t>OTP should expire after certain amount of time like 2 minutes</a:t>
            </a:r>
            <a:endParaRPr/>
          </a:p>
          <a:p>
            <a:pPr marL="685800" lvl="1" indent="-228600" algn="l" rtl="0">
              <a:lnSpc>
                <a:spcPct val="90000"/>
              </a:lnSpc>
              <a:spcBef>
                <a:spcPts val="500"/>
              </a:spcBef>
              <a:spcAft>
                <a:spcPts val="0"/>
              </a:spcAft>
              <a:buClr>
                <a:schemeClr val="dk1"/>
              </a:buClr>
              <a:buSzPts val="2000"/>
              <a:buChar char="•"/>
            </a:pPr>
            <a:r>
              <a:rPr lang="en-US" sz="2000"/>
              <a:t>OTP should be at least 6 digit and alphanumeric for more security</a:t>
            </a:r>
            <a:endParaRPr/>
          </a:p>
          <a:p>
            <a:pPr marL="685800" lvl="1" indent="-101600" algn="l" rtl="0">
              <a:lnSpc>
                <a:spcPct val="90000"/>
              </a:lnSpc>
              <a:spcBef>
                <a:spcPts val="500"/>
              </a:spcBef>
              <a:spcAft>
                <a:spcPts val="0"/>
              </a:spcAft>
              <a:buClr>
                <a:schemeClr val="dk1"/>
              </a:buClr>
              <a:buSzPts val="2000"/>
              <a:buNone/>
            </a:pPr>
            <a:endParaRPr sz="2000"/>
          </a:p>
          <a:p>
            <a:pPr marL="685800" lvl="1" indent="-101600" algn="l" rtl="0">
              <a:lnSpc>
                <a:spcPct val="90000"/>
              </a:lnSpc>
              <a:spcBef>
                <a:spcPts val="500"/>
              </a:spcBef>
              <a:spcAft>
                <a:spcPts val="0"/>
              </a:spcAft>
              <a:buClr>
                <a:schemeClr val="dk1"/>
              </a:buClr>
              <a:buSzPts val="2000"/>
              <a:buNone/>
            </a:pPr>
            <a:endParaRPr sz="2000"/>
          </a:p>
          <a:p>
            <a:pPr marL="685800" lvl="1" indent="-101600" algn="l" rtl="0">
              <a:lnSpc>
                <a:spcPct val="90000"/>
              </a:lnSpc>
              <a:spcBef>
                <a:spcPts val="500"/>
              </a:spcBef>
              <a:spcAft>
                <a:spcPts val="0"/>
              </a:spcAft>
              <a:buClr>
                <a:schemeClr val="dk1"/>
              </a:buClr>
              <a:buSzPts val="2000"/>
              <a:buNone/>
            </a:pPr>
            <a:endParaRPr sz="2000"/>
          </a:p>
        </p:txBody>
      </p:sp>
      <p:sp>
        <p:nvSpPr>
          <p:cNvPr id="322" name="Google Shape;322;p45"/>
          <p:cNvSpPr/>
          <p:nvPr/>
        </p:nvSpPr>
        <p:spPr>
          <a:xfrm>
            <a:off x="838200" y="4960513"/>
            <a:ext cx="1135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https://www.owasp.org/index.php/Testing_Multiple_Factors_Authentication_(OWASP-AT-009)</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https://www.owasp.org/index.php/Blocking_Brute_Force_Attacks</a:t>
            </a:r>
            <a:endParaRPr/>
          </a:p>
          <a:p>
            <a:pPr marL="0" marR="0" lvl="0" indent="0" algn="l" rtl="0">
              <a:spcBef>
                <a:spcPts val="0"/>
              </a:spcBef>
              <a:spcAft>
                <a:spcPts val="0"/>
              </a:spcAft>
              <a:buNone/>
            </a:pPr>
            <a:endParaRPr sz="1800" i="1">
              <a:solidFill>
                <a:schemeClr val="dk1"/>
              </a:solidFill>
              <a:latin typeface="Calibri"/>
              <a:ea typeface="Calibri"/>
              <a:cs typeface="Calibri"/>
              <a:sym typeface="Calibri"/>
            </a:endParaRPr>
          </a:p>
        </p:txBody>
      </p:sp>
      <p:sp>
        <p:nvSpPr>
          <p:cNvPr id="323" name="Google Shape;323;p45"/>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329" name="Google Shape;329;p46"/>
          <p:cNvSpPr txBox="1">
            <a:spLocks noGrp="1"/>
          </p:cNvSpPr>
          <p:nvPr>
            <p:ph type="title"/>
          </p:nvPr>
        </p:nvSpPr>
        <p:spPr>
          <a:xfrm>
            <a:off x="1013988" y="570368"/>
            <a:ext cx="10339812" cy="1120320"/>
          </a:xfrm>
          <a:prstGeom prst="rect">
            <a:avLst/>
          </a:prstGeom>
          <a:noFill/>
          <a:ln>
            <a:noFill/>
          </a:ln>
        </p:spPr>
        <p:txBody>
          <a:bodyPr spcFirstLastPara="1" wrap="square" lIns="91425" tIns="45700" rIns="91425" bIns="45700" anchor="ctr" anchorCtr="0">
            <a:noAutofit/>
          </a:bodyPr>
          <a:lstStyle/>
          <a:p>
            <a:pPr>
              <a:buSzPts val="4400"/>
            </a:pPr>
            <a:r>
              <a:rPr lang="en-US" dirty="0"/>
              <a:t>4. </a:t>
            </a:r>
            <a:r>
              <a:rPr lang="en-US" dirty="0"/>
              <a:t>Arbitrary File Upload allows all kinds of uploads</a:t>
            </a:r>
            <a:br>
              <a:rPr lang="en-US" dirty="0"/>
            </a:br>
            <a:endParaRPr dirty="0"/>
          </a:p>
        </p:txBody>
      </p:sp>
      <p:graphicFrame>
        <p:nvGraphicFramePr>
          <p:cNvPr id="330" name="Google Shape;330;p46"/>
          <p:cNvGraphicFramePr/>
          <p:nvPr>
            <p:extLst>
              <p:ext uri="{D42A27DB-BD31-4B8C-83A1-F6EECF244321}">
                <p14:modId xmlns:p14="http://schemas.microsoft.com/office/powerpoint/2010/main" val="412657492"/>
              </p:ext>
            </p:extLst>
          </p:nvPr>
        </p:nvGraphicFramePr>
        <p:xfrm>
          <a:off x="2041311" y="2078290"/>
          <a:ext cx="8109375" cy="2821775"/>
        </p:xfrm>
        <a:graphic>
          <a:graphicData uri="http://schemas.openxmlformats.org/drawingml/2006/table">
            <a:tbl>
              <a:tblPr firstRow="1" bandRow="1">
                <a:noFill/>
                <a:tableStyleId>{51015F43-4BEC-485C-AC9F-371C459AA63F}</a:tableStyleId>
              </a:tblPr>
              <a:tblGrid>
                <a:gridCol w="1413550"/>
                <a:gridCol w="6695825"/>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406650">
                <a:tc>
                  <a:txBody>
                    <a:bodyPr/>
                    <a:lstStyle/>
                    <a:p>
                      <a:pPr marL="0" marR="0" lvl="0" indent="0" algn="ctr" rtl="0">
                        <a:spcBef>
                          <a:spcPts val="0"/>
                        </a:spcBef>
                        <a:spcAft>
                          <a:spcPts val="0"/>
                        </a:spcAft>
                        <a:buNone/>
                      </a:pPr>
                      <a:r>
                        <a:rPr lang="en-US" sz="1600" dirty="0" smtClean="0">
                          <a:solidFill>
                            <a:srgbClr val="FFFFFF"/>
                          </a:solidFill>
                          <a:latin typeface="Calibri"/>
                          <a:ea typeface="Calibri"/>
                          <a:cs typeface="Calibri"/>
                          <a:sym typeface="Calibri"/>
                        </a:rPr>
                        <a:t>Arbitrary</a:t>
                      </a:r>
                      <a:r>
                        <a:rPr lang="en-US" sz="1600" baseline="0" dirty="0" smtClean="0">
                          <a:solidFill>
                            <a:srgbClr val="FFFFFF"/>
                          </a:solidFill>
                          <a:latin typeface="Calibri"/>
                          <a:ea typeface="Calibri"/>
                          <a:cs typeface="Calibri"/>
                          <a:sym typeface="Calibri"/>
                        </a:rPr>
                        <a:t> File Upload</a:t>
                      </a:r>
                      <a:r>
                        <a:rPr lang="en-US" sz="1600" dirty="0">
                          <a:solidFill>
                            <a:srgbClr val="FFFFFF"/>
                          </a:solidFill>
                          <a:latin typeface="Calibri"/>
                          <a:ea typeface="Calibri"/>
                          <a:cs typeface="Calibri"/>
                          <a:sym typeface="Calibri"/>
                        </a:rPr>
                        <a:t/>
                      </a:r>
                      <a:br>
                        <a:rPr lang="en-US" sz="1600" dirty="0">
                          <a:solidFill>
                            <a:srgbClr val="FFFFFF"/>
                          </a:solidFill>
                          <a:latin typeface="Calibri"/>
                          <a:ea typeface="Calibri"/>
                          <a:cs typeface="Calibri"/>
                          <a:sym typeface="Calibri"/>
                        </a:rPr>
                      </a:br>
                      <a:r>
                        <a:rPr lang="en-US" sz="1300" dirty="0">
                          <a:solidFill>
                            <a:srgbClr val="FFFFFF"/>
                          </a:solidFill>
                          <a:latin typeface="Calibri"/>
                          <a:ea typeface="Calibri"/>
                          <a:cs typeface="Calibri"/>
                          <a:sym typeface="Calibri"/>
                        </a:rPr>
                        <a:t>(Critical)</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The </a:t>
                      </a:r>
                      <a:r>
                        <a:rPr lang="en-US" sz="1300" dirty="0" smtClean="0">
                          <a:solidFill>
                            <a:schemeClr val="dk1"/>
                          </a:solidFill>
                          <a:latin typeface="Calibri"/>
                          <a:ea typeface="Calibri"/>
                          <a:cs typeface="Calibri"/>
                          <a:sym typeface="Calibri"/>
                        </a:rPr>
                        <a:t>Blog </a:t>
                      </a:r>
                      <a:r>
                        <a:rPr lang="en-US" sz="1300" dirty="0">
                          <a:solidFill>
                            <a:schemeClr val="dk1"/>
                          </a:solidFill>
                          <a:latin typeface="Calibri"/>
                          <a:ea typeface="Calibri"/>
                          <a:cs typeface="Calibri"/>
                          <a:sym typeface="Calibri"/>
                        </a:rPr>
                        <a:t>module suffers from an </a:t>
                      </a:r>
                      <a:r>
                        <a:rPr lang="en-US" sz="1300" dirty="0" smtClean="0">
                          <a:solidFill>
                            <a:schemeClr val="dk1"/>
                          </a:solidFill>
                          <a:latin typeface="Calibri"/>
                          <a:ea typeface="Calibri"/>
                          <a:cs typeface="Calibri"/>
                          <a:sym typeface="Calibri"/>
                        </a:rPr>
                        <a:t>Arbitrary</a:t>
                      </a:r>
                      <a:r>
                        <a:rPr lang="en-US" sz="1300" baseline="0" dirty="0" smtClean="0">
                          <a:solidFill>
                            <a:schemeClr val="dk1"/>
                          </a:solidFill>
                          <a:latin typeface="Calibri"/>
                          <a:ea typeface="Calibri"/>
                          <a:cs typeface="Calibri"/>
                          <a:sym typeface="Calibri"/>
                        </a:rPr>
                        <a:t> File Upload Vulnerability</a:t>
                      </a:r>
                      <a:r>
                        <a:rPr lang="en-US" sz="1300" dirty="0" smtClean="0">
                          <a:solidFill>
                            <a:schemeClr val="dk1"/>
                          </a:solidFill>
                          <a:latin typeface="Calibri"/>
                          <a:ea typeface="Calibri"/>
                          <a:cs typeface="Calibri"/>
                          <a:sym typeface="Calibri"/>
                        </a:rPr>
                        <a:t> </a:t>
                      </a:r>
                      <a:r>
                        <a:rPr lang="en-US" sz="1300" dirty="0">
                          <a:solidFill>
                            <a:schemeClr val="dk1"/>
                          </a:solidFill>
                          <a:latin typeface="Calibri"/>
                          <a:ea typeface="Calibri"/>
                          <a:cs typeface="Calibri"/>
                          <a:sym typeface="Calibri"/>
                        </a:rPr>
                        <a:t>that allows </a:t>
                      </a:r>
                      <a:r>
                        <a:rPr lang="en-US" sz="1300" dirty="0" smtClean="0">
                          <a:solidFill>
                            <a:schemeClr val="dk1"/>
                          </a:solidFill>
                          <a:latin typeface="Calibri"/>
                          <a:ea typeface="Calibri"/>
                          <a:cs typeface="Calibri"/>
                          <a:sym typeface="Calibri"/>
                        </a:rPr>
                        <a:t>attacker</a:t>
                      </a:r>
                      <a:r>
                        <a:rPr lang="en-US" sz="1300" baseline="0" dirty="0" smtClean="0">
                          <a:solidFill>
                            <a:schemeClr val="dk1"/>
                          </a:solidFill>
                          <a:latin typeface="Calibri"/>
                          <a:ea typeface="Calibri"/>
                          <a:cs typeface="Calibri"/>
                          <a:sym typeface="Calibri"/>
                        </a:rPr>
                        <a:t> to upload any file</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none" strike="noStrike" dirty="0">
                          <a:solidFill>
                            <a:schemeClr val="dk1"/>
                          </a:solidFill>
                          <a:latin typeface="Calibri"/>
                          <a:ea typeface="Calibri"/>
                          <a:cs typeface="Calibri"/>
                          <a:sym typeface="Calibri"/>
                        </a:rPr>
                        <a:t>http</a:t>
                      </a:r>
                      <a:r>
                        <a:rPr lang="en-US" sz="1300" b="0" i="0" u="none" strike="noStrike" dirty="0" smtClean="0">
                          <a:solidFill>
                            <a:schemeClr val="dk1"/>
                          </a:solidFill>
                          <a:latin typeface="Calibri"/>
                          <a:ea typeface="Calibri"/>
                          <a:cs typeface="Calibri"/>
                          <a:sym typeface="Calibri"/>
                        </a:rPr>
                        <a:t>://65.0.31.16/wondercms/files/filevul.php</a:t>
                      </a:r>
                      <a:endParaRPr dirty="0"/>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smtClean="0">
                          <a:solidFill>
                            <a:schemeClr val="dk1"/>
                          </a:solidFill>
                          <a:latin typeface="Calibri"/>
                          <a:ea typeface="Calibri"/>
                          <a:cs typeface="Calibri"/>
                          <a:sym typeface="Calibri"/>
                        </a:rPr>
                        <a:t>files(POST </a:t>
                      </a:r>
                      <a:r>
                        <a:rPr lang="en-US" sz="1300" b="0" dirty="0">
                          <a:solidFill>
                            <a:schemeClr val="dk1"/>
                          </a:solidFill>
                          <a:latin typeface="Calibri"/>
                          <a:ea typeface="Calibri"/>
                          <a:cs typeface="Calibri"/>
                          <a:sym typeface="Calibri"/>
                        </a:rPr>
                        <a:t>parameters)</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err="1" smtClean="0"/>
              <a:t>PoC</a:t>
            </a:r>
            <a:endParaRPr dirty="0"/>
          </a:p>
        </p:txBody>
      </p:sp>
      <p:sp>
        <p:nvSpPr>
          <p:cNvPr id="343" name="Google Shape;343;p4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67" y="1050870"/>
            <a:ext cx="9517380" cy="55854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sz="2000" dirty="0"/>
          </a:p>
        </p:txBody>
      </p:sp>
      <p:sp>
        <p:nvSpPr>
          <p:cNvPr id="350" name="Google Shape;350;p49"/>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12" y="943260"/>
            <a:ext cx="10058400" cy="59147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0"/>
          <p:cNvSpPr txBox="1">
            <a:spLocks noGrp="1"/>
          </p:cNvSpPr>
          <p:nvPr>
            <p:ph type="body" idx="1"/>
          </p:nvPr>
        </p:nvSpPr>
        <p:spPr>
          <a:xfrm>
            <a:off x="838200" y="131569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endParaRPr sz="2000" b="1" dirty="0"/>
          </a:p>
        </p:txBody>
      </p:sp>
      <p:sp>
        <p:nvSpPr>
          <p:cNvPr id="358" name="Google Shape;358;p50"/>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err="1" smtClean="0"/>
              <a:t>PoC</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484" y="1325563"/>
            <a:ext cx="2484120" cy="17449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484" y="3656318"/>
            <a:ext cx="5897880" cy="193548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PoC</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580" y="2579370"/>
            <a:ext cx="8244840" cy="1699260"/>
          </a:xfrm>
          <a:prstGeom prst="rect">
            <a:avLst/>
          </a:prstGeom>
        </p:spPr>
      </p:pic>
    </p:spTree>
    <p:extLst>
      <p:ext uri="{BB962C8B-B14F-4D97-AF65-F5344CB8AC3E}">
        <p14:creationId xmlns:p14="http://schemas.microsoft.com/office/powerpoint/2010/main" val="3857679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Business Impact – </a:t>
            </a:r>
            <a:r>
              <a:rPr lang="en-US" dirty="0" smtClean="0"/>
              <a:t>Extremely High</a:t>
            </a:r>
            <a:endParaRPr dirty="0"/>
          </a:p>
        </p:txBody>
      </p:sp>
      <p:sp>
        <p:nvSpPr>
          <p:cNvPr id="367" name="Google Shape;367;p51"/>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368" name="Google Shape;368;p51"/>
          <p:cNvSpPr txBox="1"/>
          <p:nvPr/>
        </p:nvSpPr>
        <p:spPr>
          <a:xfrm>
            <a:off x="548417" y="1518249"/>
            <a:ext cx="8713694" cy="4106051"/>
          </a:xfrm>
          <a:prstGeom prst="rect">
            <a:avLst/>
          </a:prstGeom>
          <a:noFill/>
          <a:ln>
            <a:noFill/>
          </a:ln>
        </p:spPr>
        <p:txBody>
          <a:bodyPr spcFirstLastPara="1" wrap="square" lIns="41475" tIns="41475" rIns="41475" bIns="41475" anchor="t" anchorCtr="0">
            <a:noAutofit/>
          </a:bodyPr>
          <a:lstStyle/>
          <a:p>
            <a:pPr marL="285750" lvl="0" indent="-285750">
              <a:buFont typeface="Arial" panose="020B0604020202020204" pitchFamily="34" charset="0"/>
              <a:buChar char="•"/>
            </a:pPr>
            <a:r>
              <a:rPr lang="en-US" sz="1600" dirty="0"/>
              <a:t>Using a file upload helps the attacker accomplish the first step. The consequences of unrestricted file upload can vary, including complete system takeover, an overloaded file system or database, forwarding attacks to back-end systems, client-side attacks, or simple defacement</a:t>
            </a:r>
            <a:r>
              <a:rPr lang="en-US" sz="1600" dirty="0" smtClean="0"/>
              <a:t>.</a:t>
            </a:r>
          </a:p>
          <a:p>
            <a:pPr marL="285750" indent="-285750">
              <a:buFont typeface="Arial" panose="020B0604020202020204" pitchFamily="34" charset="0"/>
              <a:buChar char="•"/>
            </a:pPr>
            <a:r>
              <a:rPr lang="en-US" sz="1600" dirty="0"/>
              <a:t>The hacker may upload phishing pages. ... </a:t>
            </a:r>
          </a:p>
          <a:p>
            <a:pPr marL="285750" indent="-285750">
              <a:buFont typeface="Arial" panose="020B0604020202020204" pitchFamily="34" charset="0"/>
              <a:buChar char="•"/>
            </a:pPr>
            <a:r>
              <a:rPr lang="en-US" sz="1600" dirty="0"/>
              <a:t>May grant access or host other illegal software objects that will increase the chance of further security risks.</a:t>
            </a:r>
          </a:p>
          <a:p>
            <a:pPr marL="285750" indent="-285750">
              <a:buFont typeface="Arial" panose="020B0604020202020204" pitchFamily="34" charset="0"/>
              <a:buChar char="•"/>
            </a:pPr>
            <a:r>
              <a:rPr lang="en-US" sz="1600" dirty="0"/>
              <a:t>The hacker may gain control of the webserver and modify the website to remove useful pieces of data.</a:t>
            </a:r>
          </a:p>
          <a:p>
            <a:pPr lvl="0"/>
            <a:endParaRPr sz="1452" dirty="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375" name="Google Shape;375;p52"/>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a:t>
            </a:r>
            <a:r>
              <a:rPr lang="en-US" sz="2400" dirty="0" smtClean="0"/>
              <a:t>precautions:</a:t>
            </a:r>
            <a:endParaRPr lang="en-US" dirty="0"/>
          </a:p>
          <a:p>
            <a:pPr marL="342900">
              <a:spcBef>
                <a:spcPts val="0"/>
              </a:spcBef>
              <a:buSzPts val="2400"/>
            </a:pPr>
            <a:r>
              <a:rPr lang="en-US" sz="2000" dirty="0" smtClean="0"/>
              <a:t>Perform </a:t>
            </a:r>
            <a:r>
              <a:rPr lang="en-US" sz="2000" dirty="0"/>
              <a:t>proper server-side validations on what kind of a file user is </a:t>
            </a:r>
            <a:r>
              <a:rPr lang="en-US" sz="2000" dirty="0" smtClean="0"/>
              <a:t>uploading</a:t>
            </a:r>
          </a:p>
          <a:p>
            <a:pPr marL="342900">
              <a:spcBef>
                <a:spcPts val="0"/>
              </a:spcBef>
              <a:buSzPts val="2400"/>
            </a:pPr>
            <a:r>
              <a:rPr lang="en-US" sz="2000" dirty="0" smtClean="0"/>
              <a:t>Use </a:t>
            </a:r>
            <a:r>
              <a:rPr lang="en-US" sz="2000" dirty="0"/>
              <a:t>white lists filters instead of black list filters. Example: in case of a resume upload feature, instead of banning PHP and .exe files, only allow .pdf, .doc and .</a:t>
            </a:r>
            <a:r>
              <a:rPr lang="en-US" sz="2000" dirty="0" err="1"/>
              <a:t>docx</a:t>
            </a:r>
            <a:r>
              <a:rPr lang="en-US" sz="2000" dirty="0"/>
              <a:t> </a:t>
            </a:r>
            <a:r>
              <a:rPr lang="en-US" sz="2000" dirty="0" smtClean="0"/>
              <a:t>files</a:t>
            </a:r>
          </a:p>
          <a:p>
            <a:pPr marL="342900">
              <a:spcBef>
                <a:spcPts val="0"/>
              </a:spcBef>
              <a:buSzPts val="2400"/>
            </a:pPr>
            <a:r>
              <a:rPr lang="en-US" sz="2000" dirty="0" smtClean="0"/>
              <a:t>Rename </a:t>
            </a:r>
            <a:r>
              <a:rPr lang="en-US" sz="2000" dirty="0"/>
              <a:t>the files using a code, so that the attacker cannot play around with file </a:t>
            </a:r>
            <a:r>
              <a:rPr lang="en-US" sz="2000" dirty="0" smtClean="0"/>
              <a:t>names</a:t>
            </a:r>
          </a:p>
          <a:p>
            <a:pPr marL="342900">
              <a:spcBef>
                <a:spcPts val="0"/>
              </a:spcBef>
              <a:buSzPts val="2400"/>
            </a:pPr>
            <a:r>
              <a:rPr lang="en-US" sz="2000" dirty="0" smtClean="0"/>
              <a:t>Use </a:t>
            </a:r>
            <a:r>
              <a:rPr lang="en-US" sz="2000" dirty="0"/>
              <a:t>static file hosting servers like CDNs and file clouds to store files instead of storing them on the application server </a:t>
            </a:r>
            <a:r>
              <a:rPr lang="en-US" sz="2000" dirty="0" smtClean="0"/>
              <a:t>itself</a:t>
            </a:r>
          </a:p>
          <a:p>
            <a:pPr marL="0" indent="0">
              <a:spcBef>
                <a:spcPts val="0"/>
              </a:spcBef>
              <a:buSzPts val="2400"/>
              <a:buNone/>
            </a:pPr>
            <a:endParaRPr lang="en-US" sz="2000" dirty="0"/>
          </a:p>
          <a:p>
            <a:pPr marL="0" indent="0">
              <a:spcBef>
                <a:spcPts val="0"/>
              </a:spcBef>
              <a:buSzPts val="2400"/>
              <a:buNone/>
            </a:pPr>
            <a:endParaRPr lang="en-US" sz="2000" dirty="0" smtClean="0"/>
          </a:p>
          <a:p>
            <a:pPr marL="0" indent="0">
              <a:spcBef>
                <a:spcPts val="0"/>
              </a:spcBef>
              <a:buSzPts val="2400"/>
              <a:buNone/>
            </a:pPr>
            <a:r>
              <a:rPr lang="en-US" sz="3600" dirty="0" smtClean="0"/>
              <a:t>References:</a:t>
            </a:r>
            <a:endParaRPr sz="36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p:txBody>
      </p:sp>
      <p:sp>
        <p:nvSpPr>
          <p:cNvPr id="377" name="Google Shape;377;p52"/>
          <p:cNvSpPr txBox="1"/>
          <p:nvPr/>
        </p:nvSpPr>
        <p:spPr>
          <a:xfrm>
            <a:off x="838200" y="4442117"/>
            <a:ext cx="10515600" cy="1325563"/>
          </a:xfrm>
          <a:prstGeom prst="rect">
            <a:avLst/>
          </a:prstGeom>
          <a:noFill/>
          <a:ln>
            <a:noFill/>
          </a:ln>
        </p:spPr>
        <p:txBody>
          <a:bodyPr spcFirstLastPara="1" wrap="square" lIns="91425" tIns="45700" rIns="91425" bIns="45700" anchor="ctr" anchorCtr="0">
            <a:noAutofit/>
          </a:bodyPr>
          <a:lstStyle/>
          <a:p>
            <a:r>
              <a:rPr lang="en-US" sz="2000" dirty="0">
                <a:hlinkClick r:id="rId3"/>
              </a:rPr>
              <a:t>https://owasp.org/www-community/vulnerabilities/Unrestricted_File_Upload</a:t>
            </a:r>
            <a:endParaRPr lang="en-US" sz="2000" dirty="0"/>
          </a:p>
          <a:p>
            <a:r>
              <a:rPr lang="en-US" sz="2000" dirty="0">
                <a:hlinkClick r:id="rId4"/>
              </a:rPr>
              <a:t>https://portswigger.net/web-security/file-upload</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aphicFrame>
        <p:nvGraphicFramePr>
          <p:cNvPr id="111" name="Google Shape;111;p17"/>
          <p:cNvGraphicFramePr/>
          <p:nvPr>
            <p:extLst>
              <p:ext uri="{D42A27DB-BD31-4B8C-83A1-F6EECF244321}">
                <p14:modId xmlns:p14="http://schemas.microsoft.com/office/powerpoint/2010/main" val="1656211215"/>
              </p:ext>
            </p:extLst>
          </p:nvPr>
        </p:nvGraphicFramePr>
        <p:xfrm>
          <a:off x="1574961" y="1815672"/>
          <a:ext cx="7676325" cy="4089115"/>
        </p:xfrm>
        <a:graphic>
          <a:graphicData uri="http://schemas.openxmlformats.org/drawingml/2006/table">
            <a:tbl>
              <a:tblPr firstRow="1" bandRow="1">
                <a:noFill/>
                <a:tableStyleId>{51015F43-4BEC-485C-AC9F-371C459AA63F}</a:tableStyleId>
              </a:tblPr>
              <a:tblGrid>
                <a:gridCol w="487325"/>
                <a:gridCol w="1034100"/>
                <a:gridCol w="5186725"/>
                <a:gridCol w="968175"/>
              </a:tblGrid>
              <a:tr h="580925">
                <a:tc>
                  <a:txBody>
                    <a:bodyPr/>
                    <a:lstStyle/>
                    <a:p>
                      <a:pPr marL="0" marR="0" lvl="0" indent="0" algn="ctr" rtl="0">
                        <a:spcBef>
                          <a:spcPts val="0"/>
                        </a:spcBef>
                        <a:spcAft>
                          <a:spcPts val="0"/>
                        </a:spcAft>
                        <a:buNone/>
                      </a:pPr>
                      <a:r>
                        <a:rPr lang="en-US" sz="1600" u="none" strike="noStrike" cap="none" dirty="0">
                          <a:latin typeface="Calibri"/>
                          <a:ea typeface="Calibri"/>
                          <a:cs typeface="Calibri"/>
                          <a:sym typeface="Calibri"/>
                        </a:rPr>
                        <a:t>No</a:t>
                      </a:r>
                      <a:endParaRPr dirty="0"/>
                    </a:p>
                  </a:txBody>
                  <a:tcPr marL="83000" marR="83000" marT="41500" marB="41500" anchor="ctr">
                    <a:solidFill>
                      <a:schemeClr val="dk1"/>
                    </a:solidFill>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Severity</a:t>
                      </a:r>
                      <a:endParaRPr/>
                    </a:p>
                  </a:txBody>
                  <a:tcPr marL="83000" marR="83000" marT="41500" marB="41500" anchor="ctr">
                    <a:solidFill>
                      <a:schemeClr val="dk1"/>
                    </a:solidFill>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Vulnerability</a:t>
                      </a:r>
                      <a:endParaRPr/>
                    </a:p>
                  </a:txBody>
                  <a:tcPr marL="83000" marR="83000" marT="41500" marB="41500" anchor="ctr">
                    <a:solidFill>
                      <a:schemeClr val="dk1"/>
                    </a:solidFill>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Count</a:t>
                      </a:r>
                      <a:endParaRPr sz="1600" u="none" strike="noStrike" cap="none">
                        <a:latin typeface="Calibri"/>
                        <a:ea typeface="Calibri"/>
                        <a:cs typeface="Calibri"/>
                        <a:sym typeface="Calibri"/>
                      </a:endParaRPr>
                    </a:p>
                  </a:txBody>
                  <a:tcPr marL="83000" marR="83000" marT="41500" marB="41500" anchor="ctr">
                    <a:solidFill>
                      <a:schemeClr val="dk1"/>
                    </a:solidFill>
                  </a:tcPr>
                </a:tc>
              </a:tr>
              <a:tr h="336550">
                <a:tc>
                  <a:txBody>
                    <a:bodyPr/>
                    <a:lstStyle/>
                    <a:p>
                      <a:pPr marL="0" marR="0" lvl="0" indent="0" algn="ctr" rtl="0">
                        <a:spcBef>
                          <a:spcPts val="0"/>
                        </a:spcBef>
                        <a:spcAft>
                          <a:spcPts val="0"/>
                        </a:spcAft>
                        <a:buNone/>
                      </a:pPr>
                      <a:r>
                        <a:rPr lang="en-US" sz="1300" b="0" u="none" strike="noStrike" cap="none">
                          <a:latin typeface="Calibri"/>
                          <a:ea typeface="Calibri"/>
                          <a:cs typeface="Calibri"/>
                          <a:sym typeface="Calibri"/>
                        </a:rPr>
                        <a:t>1</a:t>
                      </a:r>
                      <a:endParaRPr/>
                    </a:p>
                  </a:txBody>
                  <a:tcPr marL="83000" marR="83000" marT="41500" marB="41500"/>
                </a:tc>
                <a:tc>
                  <a:txBody>
                    <a:bodyPr/>
                    <a:lstStyle/>
                    <a:p>
                      <a:pPr marL="0" marR="0" lvl="0" indent="0" algn="ctr" rtl="0">
                        <a:spcBef>
                          <a:spcPts val="0"/>
                        </a:spcBef>
                        <a:spcAft>
                          <a:spcPts val="0"/>
                        </a:spcAft>
                        <a:buNone/>
                      </a:pPr>
                      <a:r>
                        <a:rPr lang="en-US" sz="1300" b="0" u="none" strike="noStrike" cap="none">
                          <a:latin typeface="Calibri"/>
                          <a:ea typeface="Calibri"/>
                          <a:cs typeface="Calibri"/>
                          <a:sym typeface="Calibri"/>
                        </a:rPr>
                        <a:t>Critical</a:t>
                      </a:r>
                      <a:endParaRPr sz="1300" b="0" u="none" strike="noStrike" cap="none">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u="none" strike="noStrike" cap="none" dirty="0" smtClean="0">
                          <a:latin typeface="Calibri"/>
                          <a:ea typeface="Calibri"/>
                          <a:cs typeface="Calibri"/>
                          <a:sym typeface="Calibri"/>
                        </a:rPr>
                        <a:t>Shell</a:t>
                      </a:r>
                      <a:r>
                        <a:rPr lang="en-US" sz="1300" b="0" u="none" strike="noStrike" cap="none" baseline="0" dirty="0" smtClean="0">
                          <a:latin typeface="Calibri"/>
                          <a:ea typeface="Calibri"/>
                          <a:cs typeface="Calibri"/>
                          <a:sym typeface="Calibri"/>
                        </a:rPr>
                        <a:t> Upload</a:t>
                      </a:r>
                      <a:endParaRPr sz="1300" b="0" dirty="0">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5</a:t>
                      </a:r>
                      <a:endParaRPr sz="1300" b="0" dirty="0">
                        <a:latin typeface="Calibri"/>
                        <a:ea typeface="Calibri"/>
                        <a:cs typeface="Calibri"/>
                        <a:sym typeface="Calibri"/>
                      </a:endParaRPr>
                    </a:p>
                  </a:txBody>
                  <a:tcPr marL="83000" marR="83000" marT="41500" marB="41500"/>
                </a:tc>
              </a:tr>
              <a:tr h="336550">
                <a:tc>
                  <a:txBody>
                    <a:bodyPr/>
                    <a:lstStyle/>
                    <a:p>
                      <a:pPr marL="0" marR="0" lvl="0" indent="0" algn="ctr" rtl="0">
                        <a:spcBef>
                          <a:spcPts val="0"/>
                        </a:spcBef>
                        <a:spcAft>
                          <a:spcPts val="0"/>
                        </a:spcAft>
                        <a:buNone/>
                      </a:pPr>
                      <a:r>
                        <a:rPr lang="en-US" sz="1300" b="0">
                          <a:solidFill>
                            <a:schemeClr val="dk1"/>
                          </a:solidFill>
                          <a:latin typeface="Calibri"/>
                          <a:ea typeface="Calibri"/>
                          <a:cs typeface="Calibri"/>
                          <a:sym typeface="Calibri"/>
                        </a:rPr>
                        <a:t>2</a:t>
                      </a:r>
                      <a:endParaRPr sz="1300" b="0">
                        <a:solidFill>
                          <a:schemeClr val="dk1"/>
                        </a:solidFill>
                        <a:latin typeface="Calibri"/>
                        <a:ea typeface="Calibri"/>
                        <a:cs typeface="Calibri"/>
                        <a:sym typeface="Calibri"/>
                      </a:endParaRPr>
                    </a:p>
                  </a:txBody>
                  <a:tcPr marL="83000" marR="83000" marT="41500" marB="41500"/>
                </a:tc>
                <a:tc>
                  <a:txBody>
                    <a:bodyPr/>
                    <a:lstStyle/>
                    <a:p>
                      <a:pPr marL="0" marR="0" lvl="0" indent="0" algn="ctr" rtl="0">
                        <a:lnSpc>
                          <a:spcPct val="100000"/>
                        </a:lnSpc>
                        <a:spcBef>
                          <a:spcPts val="0"/>
                        </a:spcBef>
                        <a:spcAft>
                          <a:spcPts val="0"/>
                        </a:spcAft>
                        <a:buClr>
                          <a:schemeClr val="dk1"/>
                        </a:buClr>
                        <a:buSzPts val="1300"/>
                        <a:buFont typeface="Calibri"/>
                        <a:buNone/>
                      </a:pPr>
                      <a:r>
                        <a:rPr lang="en-US" sz="1300" b="0">
                          <a:solidFill>
                            <a:schemeClr val="dk1"/>
                          </a:solidFill>
                          <a:latin typeface="Calibri"/>
                          <a:ea typeface="Calibri"/>
                          <a:cs typeface="Calibri"/>
                          <a:sym typeface="Calibri"/>
                        </a:rPr>
                        <a:t>Critical</a:t>
                      </a:r>
                      <a:endParaRPr/>
                    </a:p>
                  </a:txBody>
                  <a:tcPr marL="83000" marR="83000" marT="41500" marB="41500"/>
                </a:tc>
                <a:tc>
                  <a:txBody>
                    <a:bodyPr/>
                    <a:lstStyle/>
                    <a:p>
                      <a:pPr marL="0" marR="0" lvl="0" indent="0" algn="l" rtl="0">
                        <a:spcBef>
                          <a:spcPts val="0"/>
                        </a:spcBef>
                        <a:spcAft>
                          <a:spcPts val="0"/>
                        </a:spcAft>
                        <a:buNone/>
                      </a:pPr>
                      <a:r>
                        <a:rPr lang="en-US" sz="1300" b="0" dirty="0" smtClean="0">
                          <a:solidFill>
                            <a:schemeClr val="dk1"/>
                          </a:solidFill>
                          <a:latin typeface="Calibri"/>
                          <a:ea typeface="Calibri"/>
                          <a:cs typeface="Calibri"/>
                          <a:sym typeface="Calibri"/>
                        </a:rPr>
                        <a:t>IDOR to access order info of other customers and access</a:t>
                      </a:r>
                      <a:r>
                        <a:rPr lang="en-US" sz="1300" b="0" baseline="0" dirty="0" smtClean="0">
                          <a:solidFill>
                            <a:schemeClr val="dk1"/>
                          </a:solidFill>
                          <a:latin typeface="Calibri"/>
                          <a:ea typeface="Calibri"/>
                          <a:cs typeface="Calibri"/>
                          <a:sym typeface="Calibri"/>
                        </a:rPr>
                        <a:t> seller and admin accounts</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4</a:t>
                      </a:r>
                      <a:endParaRPr sz="1300" b="0" dirty="0">
                        <a:latin typeface="Calibri"/>
                        <a:ea typeface="Calibri"/>
                        <a:cs typeface="Calibri"/>
                        <a:sym typeface="Calibri"/>
                      </a:endParaRPr>
                    </a:p>
                  </a:txBody>
                  <a:tcPr marL="83000" marR="83000" marT="41500" marB="41500"/>
                </a:tc>
              </a:tr>
              <a:tr h="336550">
                <a:tc>
                  <a:txBody>
                    <a:bodyPr/>
                    <a:lstStyle/>
                    <a:p>
                      <a:pPr marL="0" marR="0" lvl="0" indent="0" algn="ctr" rtl="0">
                        <a:spcBef>
                          <a:spcPts val="0"/>
                        </a:spcBef>
                        <a:spcAft>
                          <a:spcPts val="0"/>
                        </a:spcAft>
                        <a:buNone/>
                      </a:pPr>
                      <a:r>
                        <a:rPr lang="en-US" sz="1300" b="0">
                          <a:solidFill>
                            <a:schemeClr val="dk1"/>
                          </a:solidFill>
                          <a:latin typeface="Calibri"/>
                          <a:ea typeface="Calibri"/>
                          <a:cs typeface="Calibri"/>
                          <a:sym typeface="Calibri"/>
                        </a:rPr>
                        <a:t>3</a:t>
                      </a:r>
                      <a:endParaRPr sz="1300" b="0">
                        <a:solidFill>
                          <a:schemeClr val="dk1"/>
                        </a:solidFill>
                        <a:latin typeface="Calibri"/>
                        <a:ea typeface="Calibri"/>
                        <a:cs typeface="Calibri"/>
                        <a:sym typeface="Calibri"/>
                      </a:endParaRPr>
                    </a:p>
                  </a:txBody>
                  <a:tcPr marL="83000" marR="83000" marT="41500" marB="41500"/>
                </a:tc>
                <a:tc>
                  <a:txBody>
                    <a:bodyPr/>
                    <a:lstStyle/>
                    <a:p>
                      <a:pPr marL="0" marR="0" lvl="0" indent="0" algn="ctr" rtl="0">
                        <a:lnSpc>
                          <a:spcPct val="100000"/>
                        </a:lnSpc>
                        <a:spcBef>
                          <a:spcPts val="0"/>
                        </a:spcBef>
                        <a:spcAft>
                          <a:spcPts val="0"/>
                        </a:spcAft>
                        <a:buClr>
                          <a:schemeClr val="dk1"/>
                        </a:buClr>
                        <a:buSzPts val="1300"/>
                        <a:buFont typeface="Calibri"/>
                        <a:buNone/>
                      </a:pPr>
                      <a:r>
                        <a:rPr lang="en-US" sz="1300" b="0">
                          <a:solidFill>
                            <a:schemeClr val="dk1"/>
                          </a:solidFill>
                          <a:latin typeface="Calibri"/>
                          <a:ea typeface="Calibri"/>
                          <a:cs typeface="Calibri"/>
                          <a:sym typeface="Calibri"/>
                        </a:rPr>
                        <a:t>Critical</a:t>
                      </a:r>
                      <a:endParaRPr sz="1300" b="0">
                        <a:solidFill>
                          <a:schemeClr val="dk1"/>
                        </a:solidFill>
                        <a:latin typeface="Calibri"/>
                        <a:ea typeface="Calibri"/>
                        <a:cs typeface="Calibri"/>
                        <a:sym typeface="Calibri"/>
                      </a:endParaRPr>
                    </a:p>
                  </a:txBody>
                  <a:tcPr marL="83000" marR="83000" marT="41500" marB="41500"/>
                </a:tc>
                <a:tc>
                  <a:txBody>
                    <a:bodyPr/>
                    <a:lstStyle/>
                    <a:p>
                      <a:pPr marL="0" marR="0" lvl="0" indent="0" algn="l" defTabSz="914400" rtl="0" eaLnBrk="1" fontAlgn="auto" latinLnBrk="0" hangingPunct="1">
                        <a:lnSpc>
                          <a:spcPct val="100000"/>
                        </a:lnSpc>
                        <a:spcBef>
                          <a:spcPts val="0"/>
                        </a:spcBef>
                        <a:spcAft>
                          <a:spcPts val="0"/>
                        </a:spcAft>
                        <a:buClr>
                          <a:schemeClr val="dk1"/>
                        </a:buClr>
                        <a:buSzPts val="1300"/>
                        <a:buFont typeface="Calibri"/>
                        <a:buNone/>
                        <a:tabLst/>
                        <a:defRPr/>
                      </a:pPr>
                      <a:r>
                        <a:rPr lang="en-US" sz="1300" b="0" dirty="0" smtClean="0">
                          <a:solidFill>
                            <a:schemeClr val="dk1"/>
                          </a:solidFill>
                          <a:latin typeface="Calibri"/>
                          <a:ea typeface="Calibri"/>
                          <a:cs typeface="Calibri"/>
                          <a:sym typeface="Calibri"/>
                        </a:rPr>
                        <a:t>Brute forcing</a:t>
                      </a:r>
                      <a:r>
                        <a:rPr lang="en-US" sz="1300" b="0" baseline="0" dirty="0" smtClean="0">
                          <a:solidFill>
                            <a:schemeClr val="dk1"/>
                          </a:solidFill>
                          <a:latin typeface="Calibri"/>
                          <a:ea typeface="Calibri"/>
                          <a:cs typeface="Calibri"/>
                          <a:sym typeface="Calibri"/>
                        </a:rPr>
                        <a:t> OTP Bypass for admin login</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1</a:t>
                      </a:r>
                      <a:endParaRPr sz="1300" b="0" dirty="0">
                        <a:latin typeface="Calibri"/>
                        <a:ea typeface="Calibri"/>
                        <a:cs typeface="Calibri"/>
                        <a:sym typeface="Calibri"/>
                      </a:endParaRPr>
                    </a:p>
                  </a:txBody>
                  <a:tcPr marL="83000" marR="83000" marT="41500" marB="41500"/>
                </a:tc>
              </a:tr>
              <a:tr h="336550">
                <a:tc>
                  <a:txBody>
                    <a:bodyPr/>
                    <a:lstStyle/>
                    <a:p>
                      <a:pPr marL="0" marR="0" lvl="0" indent="0" algn="ctr" rtl="0">
                        <a:spcBef>
                          <a:spcPts val="0"/>
                        </a:spcBef>
                        <a:spcAft>
                          <a:spcPts val="0"/>
                        </a:spcAft>
                        <a:buNone/>
                      </a:pPr>
                      <a:r>
                        <a:rPr lang="en-US" sz="1300" b="0">
                          <a:solidFill>
                            <a:schemeClr val="dk1"/>
                          </a:solidFill>
                          <a:latin typeface="Calibri"/>
                          <a:ea typeface="Calibri"/>
                          <a:cs typeface="Calibri"/>
                          <a:sym typeface="Calibri"/>
                        </a:rPr>
                        <a:t>4</a:t>
                      </a:r>
                      <a:endParaRPr sz="1300" b="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a:latin typeface="Calibri"/>
                          <a:ea typeface="Calibri"/>
                          <a:cs typeface="Calibri"/>
                          <a:sym typeface="Calibri"/>
                        </a:rPr>
                        <a:t>Critical</a:t>
                      </a:r>
                      <a:endParaRPr sz="1300" b="0">
                        <a:latin typeface="Calibri"/>
                        <a:ea typeface="Calibri"/>
                        <a:cs typeface="Calibri"/>
                        <a:sym typeface="Calibri"/>
                      </a:endParaRPr>
                    </a:p>
                  </a:txBody>
                  <a:tcPr marL="83000" marR="83000" marT="41500" marB="41500"/>
                </a:tc>
                <a:tc>
                  <a:txBody>
                    <a:bodyPr/>
                    <a:lstStyle/>
                    <a:p>
                      <a:pPr marL="0" marR="0" lvl="0" indent="0" algn="l" rtl="0">
                        <a:lnSpc>
                          <a:spcPct val="100000"/>
                        </a:lnSpc>
                        <a:spcBef>
                          <a:spcPts val="0"/>
                        </a:spcBef>
                        <a:spcAft>
                          <a:spcPts val="0"/>
                        </a:spcAft>
                        <a:buClr>
                          <a:schemeClr val="dk1"/>
                        </a:buClr>
                        <a:buSzPts val="1300"/>
                        <a:buFont typeface="Calibri"/>
                        <a:buNone/>
                      </a:pPr>
                      <a:r>
                        <a:rPr lang="en-US" sz="1300" b="0" dirty="0" smtClean="0">
                          <a:solidFill>
                            <a:schemeClr val="dk1"/>
                          </a:solidFill>
                          <a:latin typeface="Calibri"/>
                          <a:ea typeface="Calibri"/>
                          <a:cs typeface="Calibri"/>
                          <a:sym typeface="Calibri"/>
                        </a:rPr>
                        <a:t>Arbitrary</a:t>
                      </a:r>
                      <a:r>
                        <a:rPr lang="en-US" sz="1300" b="0" baseline="0" dirty="0" smtClean="0">
                          <a:solidFill>
                            <a:schemeClr val="dk1"/>
                          </a:solidFill>
                          <a:latin typeface="Calibri"/>
                          <a:ea typeface="Calibri"/>
                          <a:cs typeface="Calibri"/>
                          <a:sym typeface="Calibri"/>
                        </a:rPr>
                        <a:t> File Upload allows all kinds of uploads</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5</a:t>
                      </a:r>
                      <a:endParaRPr sz="1300" b="0" dirty="0">
                        <a:latin typeface="Calibri"/>
                        <a:ea typeface="Calibri"/>
                        <a:cs typeface="Calibri"/>
                        <a:sym typeface="Calibri"/>
                      </a:endParaRPr>
                    </a:p>
                  </a:txBody>
                  <a:tcPr marL="83000" marR="83000" marT="41500" marB="41500"/>
                </a:tc>
              </a:tr>
              <a:tr h="336550">
                <a:tc>
                  <a:txBody>
                    <a:bodyPr/>
                    <a:lstStyle/>
                    <a:p>
                      <a:pPr marL="0" marR="0" lvl="0" indent="0" algn="ctr" rtl="0">
                        <a:spcBef>
                          <a:spcPts val="0"/>
                        </a:spcBef>
                        <a:spcAft>
                          <a:spcPts val="0"/>
                        </a:spcAft>
                        <a:buNone/>
                      </a:pPr>
                      <a:r>
                        <a:rPr lang="en-US" sz="1300" b="0">
                          <a:solidFill>
                            <a:schemeClr val="dk1"/>
                          </a:solidFill>
                          <a:latin typeface="Calibri"/>
                          <a:ea typeface="Calibri"/>
                          <a:cs typeface="Calibri"/>
                          <a:sym typeface="Calibri"/>
                        </a:rPr>
                        <a:t>5</a:t>
                      </a:r>
                      <a:endParaRPr sz="1300" b="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a:latin typeface="Calibri"/>
                          <a:ea typeface="Calibri"/>
                          <a:cs typeface="Calibri"/>
                          <a:sym typeface="Calibri"/>
                        </a:rPr>
                        <a:t>Critical</a:t>
                      </a:r>
                      <a:endParaRPr sz="1300" b="0">
                        <a:latin typeface="Calibri"/>
                        <a:ea typeface="Calibri"/>
                        <a:cs typeface="Calibri"/>
                        <a:sym typeface="Calibri"/>
                      </a:endParaRPr>
                    </a:p>
                  </a:txBody>
                  <a:tcPr marL="83000" marR="83000" marT="41500" marB="41500"/>
                </a:tc>
                <a:tc>
                  <a:txBody>
                    <a:bodyPr/>
                    <a:lstStyle/>
                    <a:p>
                      <a:pPr marL="0" marR="0" lvl="0" indent="0" algn="l" rtl="0">
                        <a:lnSpc>
                          <a:spcPct val="100000"/>
                        </a:lnSpc>
                        <a:spcBef>
                          <a:spcPts val="0"/>
                        </a:spcBef>
                        <a:spcAft>
                          <a:spcPts val="0"/>
                        </a:spcAft>
                        <a:buClr>
                          <a:schemeClr val="dk1"/>
                        </a:buClr>
                        <a:buSzPts val="1300"/>
                        <a:buFont typeface="Calibri"/>
                        <a:buNone/>
                      </a:pPr>
                      <a:r>
                        <a:rPr lang="en-US" sz="1300" b="0" dirty="0" smtClean="0">
                          <a:solidFill>
                            <a:schemeClr val="dk1"/>
                          </a:solidFill>
                          <a:latin typeface="Calibri"/>
                          <a:ea typeface="Calibri"/>
                          <a:cs typeface="Calibri"/>
                          <a:sym typeface="Calibri"/>
                        </a:rPr>
                        <a:t>Exploiting</a:t>
                      </a:r>
                      <a:r>
                        <a:rPr lang="en-US" sz="1300" b="0" baseline="0" dirty="0" smtClean="0">
                          <a:solidFill>
                            <a:schemeClr val="dk1"/>
                          </a:solidFill>
                          <a:latin typeface="Calibri"/>
                          <a:ea typeface="Calibri"/>
                          <a:cs typeface="Calibri"/>
                          <a:sym typeface="Calibri"/>
                        </a:rPr>
                        <a:t> Known Vulnerabilities of </a:t>
                      </a:r>
                      <a:r>
                        <a:rPr lang="en-US" sz="1300" b="0" baseline="0" dirty="0" err="1" smtClean="0">
                          <a:solidFill>
                            <a:schemeClr val="dk1"/>
                          </a:solidFill>
                          <a:latin typeface="Calibri"/>
                          <a:ea typeface="Calibri"/>
                          <a:cs typeface="Calibri"/>
                          <a:sym typeface="Calibri"/>
                        </a:rPr>
                        <a:t>wondercms</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19</a:t>
                      </a:r>
                      <a:endParaRPr sz="1300" b="0" dirty="0">
                        <a:latin typeface="Calibri"/>
                        <a:ea typeface="Calibri"/>
                        <a:cs typeface="Calibri"/>
                        <a:sym typeface="Calibri"/>
                      </a:endParaRPr>
                    </a:p>
                  </a:txBody>
                  <a:tcPr marL="83000" marR="83000" marT="41500" marB="41500"/>
                </a:tc>
              </a:tr>
              <a:tr h="336550">
                <a:tc>
                  <a:txBody>
                    <a:bodyPr/>
                    <a:lstStyle/>
                    <a:p>
                      <a:pPr marL="0" marR="0" lvl="0" indent="0" algn="ctr" rtl="0">
                        <a:spcBef>
                          <a:spcPts val="0"/>
                        </a:spcBef>
                        <a:spcAft>
                          <a:spcPts val="0"/>
                        </a:spcAft>
                        <a:buNone/>
                      </a:pPr>
                      <a:r>
                        <a:rPr lang="en-US" sz="1300" b="0">
                          <a:solidFill>
                            <a:schemeClr val="dk1"/>
                          </a:solidFill>
                          <a:latin typeface="Calibri"/>
                          <a:ea typeface="Calibri"/>
                          <a:cs typeface="Calibri"/>
                          <a:sym typeface="Calibri"/>
                        </a:rPr>
                        <a:t>6</a:t>
                      </a:r>
                      <a:endParaRPr sz="1300" b="0">
                        <a:solidFill>
                          <a:schemeClr val="dk1"/>
                        </a:solidFill>
                        <a:latin typeface="Calibri"/>
                        <a:ea typeface="Calibri"/>
                        <a:cs typeface="Calibri"/>
                        <a:sym typeface="Calibri"/>
                      </a:endParaRPr>
                    </a:p>
                  </a:txBody>
                  <a:tcPr marL="83000" marR="83000" marT="41500" marB="41500"/>
                </a:tc>
                <a:tc>
                  <a:txBody>
                    <a:bodyPr/>
                    <a:lstStyle/>
                    <a:p>
                      <a:pPr marL="0" marR="0" lvl="0" indent="0" algn="ctr" rtl="0">
                        <a:lnSpc>
                          <a:spcPct val="100000"/>
                        </a:lnSpc>
                        <a:spcBef>
                          <a:spcPts val="0"/>
                        </a:spcBef>
                        <a:spcAft>
                          <a:spcPts val="0"/>
                        </a:spcAft>
                        <a:buClr>
                          <a:schemeClr val="dk1"/>
                        </a:buClr>
                        <a:buSzPts val="1300"/>
                        <a:buFont typeface="Calibri"/>
                        <a:buNone/>
                      </a:pPr>
                      <a:r>
                        <a:rPr lang="en-US" sz="1300" b="0">
                          <a:solidFill>
                            <a:schemeClr val="dk1"/>
                          </a:solidFill>
                          <a:latin typeface="Calibri"/>
                          <a:ea typeface="Calibri"/>
                          <a:cs typeface="Calibri"/>
                          <a:sym typeface="Calibri"/>
                        </a:rPr>
                        <a:t>Severe</a:t>
                      </a:r>
                      <a:endParaRPr sz="1300" b="0">
                        <a:solidFill>
                          <a:schemeClr val="dk1"/>
                        </a:solidFill>
                        <a:latin typeface="Calibri"/>
                        <a:ea typeface="Calibri"/>
                        <a:cs typeface="Calibri"/>
                        <a:sym typeface="Calibri"/>
                      </a:endParaRPr>
                    </a:p>
                  </a:txBody>
                  <a:tcPr marL="83000" marR="83000" marT="41500" marB="41500"/>
                </a:tc>
                <a:tc>
                  <a:txBody>
                    <a:bodyPr/>
                    <a:lstStyle/>
                    <a:p>
                      <a:pPr marL="0" marR="0" lvl="0" indent="0" algn="l" rtl="0">
                        <a:lnSpc>
                          <a:spcPct val="100000"/>
                        </a:lnSpc>
                        <a:spcBef>
                          <a:spcPts val="0"/>
                        </a:spcBef>
                        <a:spcAft>
                          <a:spcPts val="0"/>
                        </a:spcAft>
                        <a:buClr>
                          <a:schemeClr val="dk1"/>
                        </a:buClr>
                        <a:buSzPts val="1300"/>
                        <a:buFont typeface="Calibri"/>
                        <a:buNone/>
                      </a:pPr>
                      <a:r>
                        <a:rPr lang="en-US" sz="1300" b="0" dirty="0" smtClean="0">
                          <a:solidFill>
                            <a:schemeClr val="dk1"/>
                          </a:solidFill>
                          <a:latin typeface="Calibri"/>
                          <a:ea typeface="Calibri"/>
                          <a:cs typeface="Calibri"/>
                          <a:sym typeface="Calibri"/>
                        </a:rPr>
                        <a:t>Cross</a:t>
                      </a:r>
                      <a:r>
                        <a:rPr lang="en-US" sz="1300" b="0" baseline="0" dirty="0" smtClean="0">
                          <a:solidFill>
                            <a:schemeClr val="dk1"/>
                          </a:solidFill>
                          <a:latin typeface="Calibri"/>
                          <a:ea typeface="Calibri"/>
                          <a:cs typeface="Calibri"/>
                          <a:sym typeface="Calibri"/>
                        </a:rPr>
                        <a:t> Site Request Forgery</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1</a:t>
                      </a:r>
                      <a:endParaRPr sz="1300" b="0" dirty="0">
                        <a:latin typeface="Calibri"/>
                        <a:ea typeface="Calibri"/>
                        <a:cs typeface="Calibri"/>
                        <a:sym typeface="Calibri"/>
                      </a:endParaRPr>
                    </a:p>
                  </a:txBody>
                  <a:tcPr marL="83000" marR="83000" marT="41500" marB="41500"/>
                </a:tc>
              </a:tr>
              <a:tr h="336550">
                <a:tc>
                  <a:txBody>
                    <a:bodyPr/>
                    <a:lstStyle/>
                    <a:p>
                      <a:pPr marL="0" marR="0" lvl="0" indent="0" algn="ctr" rtl="0">
                        <a:spcBef>
                          <a:spcPts val="0"/>
                        </a:spcBef>
                        <a:spcAft>
                          <a:spcPts val="0"/>
                        </a:spcAft>
                        <a:buNone/>
                      </a:pPr>
                      <a:r>
                        <a:rPr lang="en-US" sz="1300" b="0">
                          <a:solidFill>
                            <a:schemeClr val="dk1"/>
                          </a:solidFill>
                          <a:latin typeface="Calibri"/>
                          <a:ea typeface="Calibri"/>
                          <a:cs typeface="Calibri"/>
                          <a:sym typeface="Calibri"/>
                        </a:rPr>
                        <a:t>7</a:t>
                      </a:r>
                      <a:endParaRPr sz="1300" b="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Severe</a:t>
                      </a:r>
                      <a:endParaRPr sz="1300" b="0" dirty="0">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dirty="0" smtClean="0">
                          <a:solidFill>
                            <a:schemeClr val="dk1"/>
                          </a:solidFill>
                          <a:latin typeface="Calibri"/>
                          <a:ea typeface="Calibri"/>
                          <a:cs typeface="Calibri"/>
                          <a:sym typeface="Calibri"/>
                        </a:rPr>
                        <a:t>Rate</a:t>
                      </a:r>
                      <a:r>
                        <a:rPr lang="en-US" sz="1300" b="0" baseline="0" dirty="0" smtClean="0">
                          <a:solidFill>
                            <a:schemeClr val="dk1"/>
                          </a:solidFill>
                          <a:latin typeface="Calibri"/>
                          <a:ea typeface="Calibri"/>
                          <a:cs typeface="Calibri"/>
                          <a:sym typeface="Calibri"/>
                        </a:rPr>
                        <a:t> Limiting Flaws for customer info</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5</a:t>
                      </a:r>
                    </a:p>
                  </a:txBody>
                  <a:tcPr marL="83000" marR="83000" marT="41500" marB="41500"/>
                </a:tc>
              </a:tr>
              <a:tr h="336550">
                <a:tc>
                  <a:txBody>
                    <a:bodyPr/>
                    <a:lstStyle/>
                    <a:p>
                      <a:pPr marL="0" marR="0" lvl="0" indent="0" algn="ctr" rtl="0">
                        <a:spcBef>
                          <a:spcPts val="0"/>
                        </a:spcBef>
                        <a:spcAft>
                          <a:spcPts val="0"/>
                        </a:spcAft>
                        <a:buNone/>
                      </a:pPr>
                      <a:r>
                        <a:rPr lang="en-US" sz="1300" b="0">
                          <a:solidFill>
                            <a:schemeClr val="dk1"/>
                          </a:solidFill>
                          <a:latin typeface="Calibri"/>
                          <a:ea typeface="Calibri"/>
                          <a:cs typeface="Calibri"/>
                          <a:sym typeface="Calibri"/>
                        </a:rPr>
                        <a:t>8</a:t>
                      </a:r>
                      <a:endParaRPr sz="1300" b="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Moderate</a:t>
                      </a:r>
                      <a:endParaRPr sz="1300" b="0" dirty="0">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dirty="0" smtClean="0">
                          <a:solidFill>
                            <a:schemeClr val="dk1"/>
                          </a:solidFill>
                          <a:latin typeface="Calibri"/>
                          <a:ea typeface="Calibri"/>
                          <a:cs typeface="Calibri"/>
                          <a:sym typeface="Calibri"/>
                        </a:rPr>
                        <a:t>Default</a:t>
                      </a:r>
                      <a:r>
                        <a:rPr lang="en-US" sz="1300" b="0" baseline="0" dirty="0" smtClean="0">
                          <a:solidFill>
                            <a:schemeClr val="dk1"/>
                          </a:solidFill>
                          <a:latin typeface="Calibri"/>
                          <a:ea typeface="Calibri"/>
                          <a:cs typeface="Calibri"/>
                          <a:sym typeface="Calibri"/>
                        </a:rPr>
                        <a:t> Files Access </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4</a:t>
                      </a:r>
                    </a:p>
                  </a:txBody>
                  <a:tcPr marL="83000" marR="83000" marT="41500" marB="41500"/>
                </a:tc>
              </a:tr>
              <a:tr h="336550">
                <a:tc>
                  <a:txBody>
                    <a:bodyPr/>
                    <a:lstStyle/>
                    <a:p>
                      <a:pPr marL="0" marR="0" lvl="0" indent="0" algn="ctr" rtl="0">
                        <a:spcBef>
                          <a:spcPts val="0"/>
                        </a:spcBef>
                        <a:spcAft>
                          <a:spcPts val="0"/>
                        </a:spcAft>
                        <a:buNone/>
                      </a:pPr>
                      <a:r>
                        <a:rPr lang="en-US" sz="1300" b="0" dirty="0" smtClean="0">
                          <a:solidFill>
                            <a:schemeClr val="dk1"/>
                          </a:solidFill>
                          <a:latin typeface="Calibri"/>
                          <a:ea typeface="Calibri"/>
                          <a:cs typeface="Calibri"/>
                          <a:sym typeface="Calibri"/>
                        </a:rPr>
                        <a:t>9</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Moderate</a:t>
                      </a:r>
                      <a:endParaRPr sz="1300" b="0" dirty="0">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dirty="0" smtClean="0">
                          <a:solidFill>
                            <a:schemeClr val="dk1"/>
                          </a:solidFill>
                          <a:latin typeface="Calibri"/>
                          <a:ea typeface="Calibri"/>
                          <a:cs typeface="Calibri"/>
                          <a:sym typeface="Calibri"/>
                        </a:rPr>
                        <a:t>SQL Injection</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1</a:t>
                      </a:r>
                    </a:p>
                  </a:txBody>
                  <a:tcPr marL="83000" marR="83000" marT="41500" marB="41500"/>
                </a:tc>
              </a:tr>
              <a:tr h="336550">
                <a:tc>
                  <a:txBody>
                    <a:bodyPr/>
                    <a:lstStyle/>
                    <a:p>
                      <a:pPr marL="0" marR="0" lvl="0" indent="0" algn="ctr" rtl="0">
                        <a:spcBef>
                          <a:spcPts val="0"/>
                        </a:spcBef>
                        <a:spcAft>
                          <a:spcPts val="0"/>
                        </a:spcAft>
                        <a:buNone/>
                      </a:pPr>
                      <a:r>
                        <a:rPr lang="en-US" sz="1300" b="0" dirty="0" smtClean="0">
                          <a:solidFill>
                            <a:schemeClr val="dk1"/>
                          </a:solidFill>
                          <a:latin typeface="Calibri"/>
                          <a:ea typeface="Calibri"/>
                          <a:cs typeface="Calibri"/>
                          <a:sym typeface="Calibri"/>
                        </a:rPr>
                        <a:t>10</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Low</a:t>
                      </a:r>
                      <a:endParaRPr sz="1300" b="0" dirty="0">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dirty="0" smtClean="0">
                          <a:solidFill>
                            <a:schemeClr val="dk1"/>
                          </a:solidFill>
                          <a:latin typeface="Calibri"/>
                          <a:ea typeface="Calibri"/>
                          <a:cs typeface="Calibri"/>
                          <a:sym typeface="Calibri"/>
                        </a:rPr>
                        <a:t>Directory Listing of Configuration Files</a:t>
                      </a:r>
                      <a:endParaRPr lang="en-US"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smtClean="0">
                          <a:latin typeface="Calibri"/>
                          <a:ea typeface="Calibri"/>
                          <a:cs typeface="Calibri"/>
                          <a:sym typeface="Calibri"/>
                        </a:rPr>
                        <a:t>10</a:t>
                      </a:r>
                    </a:p>
                  </a:txBody>
                  <a:tcPr marL="83000" marR="83000" marT="41500" marB="41500"/>
                </a:tc>
              </a:tr>
            </a:tbl>
          </a:graphicData>
        </a:graphic>
      </p:graphicFrame>
      <p:sp>
        <p:nvSpPr>
          <p:cNvPr id="112" name="Google Shape;11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Vulnerabilities: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383" name="Google Shape;383;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dirty="0"/>
              <a:t>5. </a:t>
            </a:r>
            <a:r>
              <a:rPr lang="en-US" dirty="0"/>
              <a:t>Exploiting Known Vulnerabilities of </a:t>
            </a:r>
            <a:r>
              <a:rPr lang="en-US" dirty="0" err="1"/>
              <a:t>wondercms</a:t>
            </a:r>
            <a:r>
              <a:rPr lang="en-US" dirty="0"/>
              <a:t/>
            </a:r>
            <a:br>
              <a:rPr lang="en-US" dirty="0"/>
            </a:br>
            <a:endParaRPr dirty="0"/>
          </a:p>
        </p:txBody>
      </p:sp>
      <p:graphicFrame>
        <p:nvGraphicFramePr>
          <p:cNvPr id="384" name="Google Shape;384;p53"/>
          <p:cNvGraphicFramePr/>
          <p:nvPr>
            <p:extLst>
              <p:ext uri="{D42A27DB-BD31-4B8C-83A1-F6EECF244321}">
                <p14:modId xmlns:p14="http://schemas.microsoft.com/office/powerpoint/2010/main" val="4116256671"/>
              </p:ext>
            </p:extLst>
          </p:nvPr>
        </p:nvGraphicFramePr>
        <p:xfrm>
          <a:off x="2041311" y="1879765"/>
          <a:ext cx="8109375" cy="2821775"/>
        </p:xfrm>
        <a:graphic>
          <a:graphicData uri="http://schemas.openxmlformats.org/drawingml/2006/table">
            <a:tbl>
              <a:tblPr firstRow="1" bandRow="1">
                <a:noFill/>
                <a:tableStyleId>{51015F43-4BEC-485C-AC9F-371C459AA63F}</a:tableStyleId>
              </a:tblPr>
              <a:tblGrid>
                <a:gridCol w="1413550"/>
                <a:gridCol w="6695825"/>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406650">
                <a:tc>
                  <a:txBody>
                    <a:bodyPr/>
                    <a:lstStyle/>
                    <a:p>
                      <a:pPr marL="0" marR="0" lvl="0" indent="0" algn="ctr" rtl="0">
                        <a:spcBef>
                          <a:spcPts val="0"/>
                        </a:spcBef>
                        <a:spcAft>
                          <a:spcPts val="0"/>
                        </a:spcAft>
                        <a:buNone/>
                      </a:pPr>
                      <a:r>
                        <a:rPr lang="en-US" sz="1600" dirty="0" smtClean="0">
                          <a:solidFill>
                            <a:srgbClr val="FFFFFF"/>
                          </a:solidFill>
                          <a:latin typeface="Calibri"/>
                          <a:ea typeface="Calibri"/>
                          <a:cs typeface="Calibri"/>
                          <a:sym typeface="Calibri"/>
                        </a:rPr>
                        <a:t>Exploiting</a:t>
                      </a:r>
                      <a:r>
                        <a:rPr lang="en-US" sz="1600" baseline="0" dirty="0" smtClean="0">
                          <a:solidFill>
                            <a:srgbClr val="FFFFFF"/>
                          </a:solidFill>
                          <a:latin typeface="Calibri"/>
                          <a:ea typeface="Calibri"/>
                          <a:cs typeface="Calibri"/>
                          <a:sym typeface="Calibri"/>
                        </a:rPr>
                        <a:t> Known Vulnerabilities of </a:t>
                      </a:r>
                      <a:r>
                        <a:rPr lang="en-US" sz="1600" baseline="0" dirty="0" err="1" smtClean="0">
                          <a:solidFill>
                            <a:srgbClr val="FFFFFF"/>
                          </a:solidFill>
                          <a:latin typeface="Calibri"/>
                          <a:ea typeface="Calibri"/>
                          <a:cs typeface="Calibri"/>
                          <a:sym typeface="Calibri"/>
                        </a:rPr>
                        <a:t>wondercms</a:t>
                      </a:r>
                      <a:endParaRPr lang="en-US" sz="1600" baseline="0" dirty="0" smtClean="0">
                        <a:solidFill>
                          <a:srgbClr val="FFFFFF"/>
                        </a:solidFill>
                        <a:latin typeface="Calibri"/>
                        <a:ea typeface="Calibri"/>
                        <a:cs typeface="Calibri"/>
                        <a:sym typeface="Calibri"/>
                      </a:endParaRPr>
                    </a:p>
                    <a:p>
                      <a:pPr marL="0" marR="0" lvl="0" indent="0" algn="ctr" rtl="0">
                        <a:spcBef>
                          <a:spcPts val="0"/>
                        </a:spcBef>
                        <a:spcAft>
                          <a:spcPts val="0"/>
                        </a:spcAft>
                        <a:buNone/>
                      </a:pPr>
                      <a:r>
                        <a:rPr lang="en-US" sz="1300" dirty="0" smtClean="0">
                          <a:solidFill>
                            <a:srgbClr val="FFFFFF"/>
                          </a:solidFill>
                          <a:latin typeface="Calibri"/>
                          <a:ea typeface="Calibri"/>
                          <a:cs typeface="Calibri"/>
                          <a:sym typeface="Calibri"/>
                        </a:rPr>
                        <a:t>(Critical)</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parameters are vulnerable to </a:t>
                      </a:r>
                      <a:r>
                        <a:rPr lang="en-US" sz="1300" dirty="0" smtClean="0">
                          <a:solidFill>
                            <a:schemeClr val="dk1"/>
                          </a:solidFill>
                          <a:latin typeface="Calibri"/>
                          <a:ea typeface="Calibri"/>
                          <a:cs typeface="Calibri"/>
                          <a:sym typeface="Calibri"/>
                        </a:rPr>
                        <a:t>known</a:t>
                      </a:r>
                      <a:r>
                        <a:rPr lang="en-US" sz="1300" baseline="0" dirty="0" smtClean="0">
                          <a:solidFill>
                            <a:schemeClr val="dk1"/>
                          </a:solidFill>
                          <a:latin typeface="Calibri"/>
                          <a:ea typeface="Calibri"/>
                          <a:cs typeface="Calibri"/>
                          <a:sym typeface="Calibri"/>
                        </a:rPr>
                        <a:t> vulnerabilities</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r>
                        <a:rPr lang="en-US" sz="1300" b="1" dirty="0" smtClean="0">
                          <a:solidFill>
                            <a:schemeClr val="dk1"/>
                          </a:solidFill>
                          <a:latin typeface="Calibri"/>
                          <a:ea typeface="Calibri"/>
                          <a:cs typeface="Calibri"/>
                          <a:sym typeface="Calibri"/>
                        </a:rPr>
                        <a:t>:</a:t>
                      </a:r>
                    </a:p>
                    <a:p>
                      <a:pPr marL="285750" marR="0" lvl="0" indent="-285750" algn="l" rtl="0">
                        <a:spcBef>
                          <a:spcPts val="0"/>
                        </a:spcBef>
                        <a:spcAft>
                          <a:spcPts val="0"/>
                        </a:spcAft>
                        <a:buFont typeface="Arial" panose="020B0604020202020204" pitchFamily="34" charset="0"/>
                        <a:buChar char="•"/>
                      </a:pPr>
                      <a:r>
                        <a:rPr lang="en-US" sz="1300" b="0" i="0" u="none" strike="noStrike" dirty="0" smtClean="0">
                          <a:solidFill>
                            <a:schemeClr val="dk1"/>
                          </a:solidFill>
                          <a:latin typeface="Calibri"/>
                          <a:ea typeface="Calibri"/>
                          <a:cs typeface="Calibri"/>
                          <a:sym typeface="Calibri"/>
                        </a:rPr>
                        <a:t>http://3.108.223.109/wondercms/</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Observation</a:t>
            </a:r>
            <a:endParaRPr dirty="0"/>
          </a:p>
        </p:txBody>
      </p:sp>
      <p:sp>
        <p:nvSpPr>
          <p:cNvPr id="397" name="Google Shape;397;p55"/>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580" y="1691640"/>
            <a:ext cx="9006840" cy="34747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4" name="Google Shape;404;p56"/>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sz="2000" b="1" dirty="0"/>
          </a:p>
        </p:txBody>
      </p:sp>
      <p:sp>
        <p:nvSpPr>
          <p:cNvPr id="405" name="Google Shape;405;p56"/>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50870"/>
            <a:ext cx="10058400" cy="4691269"/>
          </a:xfrm>
          <a:prstGeom prst="rect">
            <a:avLst/>
          </a:prstGeom>
        </p:spPr>
      </p:pic>
      <p:sp>
        <p:nvSpPr>
          <p:cNvPr id="3" name="TextBox 2"/>
          <p:cNvSpPr txBox="1"/>
          <p:nvPr/>
        </p:nvSpPr>
        <p:spPr>
          <a:xfrm>
            <a:off x="1937442" y="3177766"/>
            <a:ext cx="1810693" cy="344032"/>
          </a:xfrm>
          <a:prstGeom prst="rect">
            <a:avLst/>
          </a:prstGeom>
          <a:noFill/>
          <a:ln>
            <a:solidFill>
              <a:srgbClr val="FF0000"/>
            </a:solidFill>
          </a:ln>
        </p:spPr>
        <p:txBody>
          <a:bodyPr wrap="square" rtlCol="0">
            <a:spAutoFit/>
          </a:bodyPr>
          <a:lstStyle/>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57"/>
          <p:cNvSpPr txBox="1">
            <a:spLocks noGrp="1"/>
          </p:cNvSpPr>
          <p:nvPr>
            <p:ph type="body" idx="1"/>
          </p:nvPr>
        </p:nvSpPr>
        <p:spPr>
          <a:xfrm>
            <a:off x="838200" y="131569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000"/>
              <a:buNone/>
            </a:pPr>
            <a:endParaRPr sz="2000" b="1" dirty="0"/>
          </a:p>
        </p:txBody>
      </p:sp>
      <p:sp>
        <p:nvSpPr>
          <p:cNvPr id="414" name="Google Shape;414;p57"/>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85808"/>
            <a:ext cx="10058400" cy="5540025"/>
          </a:xfrm>
          <a:prstGeom prst="rect">
            <a:avLst/>
          </a:prstGeom>
        </p:spPr>
      </p:pic>
      <p:sp>
        <p:nvSpPr>
          <p:cNvPr id="3" name="TextBox 2"/>
          <p:cNvSpPr txBox="1"/>
          <p:nvPr/>
        </p:nvSpPr>
        <p:spPr>
          <a:xfrm>
            <a:off x="1991762" y="1819747"/>
            <a:ext cx="1068309" cy="307777"/>
          </a:xfrm>
          <a:prstGeom prst="rect">
            <a:avLst/>
          </a:prstGeom>
          <a:noFill/>
          <a:ln>
            <a:solidFill>
              <a:srgbClr val="FF0000"/>
            </a:solidFill>
          </a:ln>
        </p:spPr>
        <p:txBody>
          <a:bodyPr wrap="square" rtlCol="0">
            <a:spAutoFit/>
          </a:bodyPr>
          <a:lstStyle/>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02" y="492292"/>
            <a:ext cx="10058400" cy="5684671"/>
          </a:xfrm>
          <a:prstGeom prst="rect">
            <a:avLst/>
          </a:prstGeom>
        </p:spPr>
      </p:pic>
    </p:spTree>
    <p:extLst>
      <p:ext uri="{BB962C8B-B14F-4D97-AF65-F5344CB8AC3E}">
        <p14:creationId xmlns:p14="http://schemas.microsoft.com/office/powerpoint/2010/main" val="615234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680" y="2739390"/>
            <a:ext cx="7406640" cy="1379220"/>
          </a:xfrm>
          <a:prstGeom prst="rect">
            <a:avLst/>
          </a:prstGeom>
        </p:spPr>
      </p:pic>
    </p:spTree>
    <p:extLst>
      <p:ext uri="{BB962C8B-B14F-4D97-AF65-F5344CB8AC3E}">
        <p14:creationId xmlns:p14="http://schemas.microsoft.com/office/powerpoint/2010/main" val="1733994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778" y="197139"/>
            <a:ext cx="7924800" cy="6355080"/>
          </a:xfrm>
          <a:prstGeom prst="rect">
            <a:avLst/>
          </a:prstGeom>
        </p:spPr>
      </p:pic>
    </p:spTree>
    <p:extLst>
      <p:ext uri="{BB962C8B-B14F-4D97-AF65-F5344CB8AC3E}">
        <p14:creationId xmlns:p14="http://schemas.microsoft.com/office/powerpoint/2010/main" val="2125639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10058400" cy="3788516"/>
          </a:xfrm>
          <a:prstGeom prst="rect">
            <a:avLst/>
          </a:prstGeom>
        </p:spPr>
      </p:pic>
      <p:sp>
        <p:nvSpPr>
          <p:cNvPr id="5" name="TextBox 4"/>
          <p:cNvSpPr txBox="1"/>
          <p:nvPr/>
        </p:nvSpPr>
        <p:spPr>
          <a:xfrm>
            <a:off x="1584356" y="4155541"/>
            <a:ext cx="9017252" cy="307777"/>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288311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03" y="724277"/>
            <a:ext cx="10058400" cy="5822945"/>
          </a:xfrm>
          <a:prstGeom prst="rect">
            <a:avLst/>
          </a:prstGeom>
        </p:spPr>
      </p:pic>
      <p:sp>
        <p:nvSpPr>
          <p:cNvPr id="5" name="TextBox 4"/>
          <p:cNvSpPr txBox="1"/>
          <p:nvPr/>
        </p:nvSpPr>
        <p:spPr>
          <a:xfrm>
            <a:off x="3974471" y="2661719"/>
            <a:ext cx="2589291" cy="1602463"/>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197962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0"/>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Business Impact – </a:t>
            </a:r>
            <a:r>
              <a:rPr lang="en-US" dirty="0" smtClean="0"/>
              <a:t>Extremely High</a:t>
            </a:r>
            <a:endParaRPr dirty="0"/>
          </a:p>
        </p:txBody>
      </p:sp>
      <p:sp>
        <p:nvSpPr>
          <p:cNvPr id="433" name="Google Shape;433;p60"/>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sp>
        <p:nvSpPr>
          <p:cNvPr id="434" name="Google Shape;434;p60"/>
          <p:cNvSpPr txBox="1"/>
          <p:nvPr/>
        </p:nvSpPr>
        <p:spPr>
          <a:xfrm>
            <a:off x="548416" y="1518249"/>
            <a:ext cx="10081483" cy="1745790"/>
          </a:xfrm>
          <a:prstGeom prst="rect">
            <a:avLst/>
          </a:prstGeom>
          <a:noFill/>
          <a:ln>
            <a:noFill/>
          </a:ln>
        </p:spPr>
        <p:txBody>
          <a:bodyPr spcFirstLastPara="1" wrap="square" lIns="41475" tIns="41475" rIns="41475" bIns="41475" anchor="t" anchorCtr="0">
            <a:noAutofit/>
          </a:bodyPr>
          <a:lstStyle/>
          <a:p>
            <a:pPr lvl="0"/>
            <a:r>
              <a:rPr lang="en-US" sz="1800" dirty="0"/>
              <a:t>The most damaging vulnerabilities. If successfully exploited, an attacker can: Take total control of the affected device, and data stored on it. Use the program or device to launch attacks on other devices connected to it, expanding the circle of potential damage. In </a:t>
            </a:r>
            <a:r>
              <a:rPr lang="en-US" sz="1800" dirty="0" err="1"/>
              <a:t>cybersecurity</a:t>
            </a:r>
            <a:r>
              <a:rPr lang="en-US" sz="1800" dirty="0"/>
              <a:t>, a vulnerability is a weakness that can be exploited by cybercriminals to gain unauthorized access to a computer system. After exploiting a vulnerability, a </a:t>
            </a:r>
            <a:r>
              <a:rPr lang="en-US" sz="1800" dirty="0" err="1"/>
              <a:t>cyberattack</a:t>
            </a:r>
            <a:r>
              <a:rPr lang="en-US" sz="1800" dirty="0"/>
              <a:t> can run malicious code, install malware and even steal sensitive data.</a:t>
            </a:r>
            <a:endParaRPr sz="1800"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8" name="Google Shape;11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1. </a:t>
            </a:r>
            <a:r>
              <a:rPr lang="en-US" dirty="0" smtClean="0"/>
              <a:t>Shell Upload</a:t>
            </a:r>
            <a:endParaRPr dirty="0"/>
          </a:p>
        </p:txBody>
      </p:sp>
      <p:graphicFrame>
        <p:nvGraphicFramePr>
          <p:cNvPr id="119" name="Google Shape;119;p18"/>
          <p:cNvGraphicFramePr/>
          <p:nvPr>
            <p:extLst>
              <p:ext uri="{D42A27DB-BD31-4B8C-83A1-F6EECF244321}">
                <p14:modId xmlns:p14="http://schemas.microsoft.com/office/powerpoint/2010/main" val="98453617"/>
              </p:ext>
            </p:extLst>
          </p:nvPr>
        </p:nvGraphicFramePr>
        <p:xfrm>
          <a:off x="2041311" y="1879765"/>
          <a:ext cx="8109375" cy="2821775"/>
        </p:xfrm>
        <a:graphic>
          <a:graphicData uri="http://schemas.openxmlformats.org/drawingml/2006/table">
            <a:tbl>
              <a:tblPr firstRow="1" bandRow="1">
                <a:noFill/>
                <a:tableStyleId>{51015F43-4BEC-485C-AC9F-371C459AA63F}</a:tableStyleId>
              </a:tblPr>
              <a:tblGrid>
                <a:gridCol w="1413550"/>
                <a:gridCol w="6695825"/>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406650">
                <a:tc>
                  <a:txBody>
                    <a:bodyPr/>
                    <a:lstStyle/>
                    <a:p>
                      <a:pPr marL="0" marR="0" lvl="0" indent="0" algn="ctr" rtl="0">
                        <a:spcBef>
                          <a:spcPts val="0"/>
                        </a:spcBef>
                        <a:spcAft>
                          <a:spcPts val="0"/>
                        </a:spcAft>
                        <a:buNone/>
                      </a:pPr>
                      <a:r>
                        <a:rPr lang="en-US" sz="1600" dirty="0" smtClean="0">
                          <a:solidFill>
                            <a:srgbClr val="FFFFFF"/>
                          </a:solidFill>
                          <a:latin typeface="Calibri"/>
                          <a:ea typeface="Calibri"/>
                          <a:cs typeface="Calibri"/>
                          <a:sym typeface="Calibri"/>
                        </a:rPr>
                        <a:t>Shell</a:t>
                      </a:r>
                      <a:r>
                        <a:rPr lang="en-US" sz="1600" baseline="0" dirty="0" smtClean="0">
                          <a:solidFill>
                            <a:srgbClr val="FFFFFF"/>
                          </a:solidFill>
                          <a:latin typeface="Calibri"/>
                          <a:ea typeface="Calibri"/>
                          <a:cs typeface="Calibri"/>
                          <a:sym typeface="Calibri"/>
                        </a:rPr>
                        <a:t> Upload</a:t>
                      </a:r>
                      <a:r>
                        <a:rPr sz="1600" dirty="0" smtClean="0">
                          <a:solidFill>
                            <a:srgbClr val="FFFFFF"/>
                          </a:solidFill>
                          <a:latin typeface="Calibri"/>
                          <a:ea typeface="Calibri"/>
                          <a:cs typeface="Calibri"/>
                          <a:sym typeface="Calibri"/>
                        </a:rPr>
                        <a:t> </a:t>
                      </a:r>
                      <a:r>
                        <a:rPr lang="en-US" sz="1300" dirty="0" smtClean="0">
                          <a:solidFill>
                            <a:srgbClr val="FFFFFF"/>
                          </a:solidFill>
                          <a:latin typeface="Calibri"/>
                          <a:ea typeface="Calibri"/>
                          <a:cs typeface="Calibri"/>
                          <a:sym typeface="Calibri"/>
                        </a:rPr>
                        <a:t>(</a:t>
                      </a:r>
                      <a:r>
                        <a:rPr lang="en-US" sz="1300" dirty="0">
                          <a:solidFill>
                            <a:srgbClr val="FFFFFF"/>
                          </a:solidFill>
                          <a:latin typeface="Calibri"/>
                          <a:ea typeface="Calibri"/>
                          <a:cs typeface="Calibri"/>
                          <a:sym typeface="Calibri"/>
                        </a:rPr>
                        <a:t>Critical)</a:t>
                      </a:r>
                      <a:endParaRPr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URL in the </a:t>
                      </a:r>
                      <a:r>
                        <a:rPr lang="en-US" sz="1300" b="1" dirty="0" smtClean="0">
                          <a:solidFill>
                            <a:schemeClr val="dk1"/>
                          </a:solidFill>
                          <a:latin typeface="Calibri"/>
                          <a:ea typeface="Calibri"/>
                          <a:cs typeface="Calibri"/>
                          <a:sym typeface="Calibri"/>
                        </a:rPr>
                        <a:t>Lifestyle</a:t>
                      </a:r>
                      <a:r>
                        <a:rPr lang="en-US" sz="1300" b="1" baseline="0" dirty="0" smtClean="0">
                          <a:solidFill>
                            <a:schemeClr val="dk1"/>
                          </a:solidFill>
                          <a:latin typeface="Calibri"/>
                          <a:ea typeface="Calibri"/>
                          <a:cs typeface="Calibri"/>
                          <a:sym typeface="Calibri"/>
                        </a:rPr>
                        <a:t> Store Blog </a:t>
                      </a:r>
                      <a:r>
                        <a:rPr lang="en-US" sz="1300" b="1" dirty="0" smtClean="0">
                          <a:solidFill>
                            <a:schemeClr val="dk1"/>
                          </a:solidFill>
                          <a:latin typeface="Calibri"/>
                          <a:ea typeface="Calibri"/>
                          <a:cs typeface="Calibri"/>
                          <a:sym typeface="Calibri"/>
                        </a:rPr>
                        <a:t>module </a:t>
                      </a:r>
                      <a:r>
                        <a:rPr lang="en-US" sz="1300" dirty="0">
                          <a:solidFill>
                            <a:schemeClr val="dk1"/>
                          </a:solidFill>
                          <a:latin typeface="Calibri"/>
                          <a:ea typeface="Calibri"/>
                          <a:cs typeface="Calibri"/>
                          <a:sym typeface="Calibri"/>
                        </a:rPr>
                        <a:t>is vulnerable to </a:t>
                      </a:r>
                      <a:r>
                        <a:rPr lang="en-US" sz="1300" dirty="0" smtClean="0">
                          <a:solidFill>
                            <a:schemeClr val="dk1"/>
                          </a:solidFill>
                          <a:latin typeface="Calibri"/>
                          <a:ea typeface="Calibri"/>
                          <a:cs typeface="Calibri"/>
                          <a:sym typeface="Calibri"/>
                        </a:rPr>
                        <a:t>shell</a:t>
                      </a:r>
                      <a:r>
                        <a:rPr lang="en-US" sz="1300" baseline="0" dirty="0" smtClean="0">
                          <a:solidFill>
                            <a:schemeClr val="dk1"/>
                          </a:solidFill>
                          <a:latin typeface="Calibri"/>
                          <a:ea typeface="Calibri"/>
                          <a:cs typeface="Calibri"/>
                          <a:sym typeface="Calibri"/>
                        </a:rPr>
                        <a:t> uploading</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none" strike="noStrike" dirty="0" smtClean="0">
                          <a:solidFill>
                            <a:schemeClr val="dk1"/>
                          </a:solidFill>
                          <a:latin typeface="Calibri"/>
                          <a:ea typeface="Calibri"/>
                          <a:cs typeface="Calibri"/>
                          <a:sym typeface="Calibri"/>
                        </a:rPr>
                        <a:t>http://3.108.223.109/wondercms/</a:t>
                      </a:r>
                      <a:endParaRPr sz="1300" b="0" i="0" u="none" strike="noStrike"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440" name="Google Shape;440;p61"/>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a:t>
            </a:r>
            <a:endParaRPr dirty="0"/>
          </a:p>
          <a:p>
            <a:r>
              <a:rPr lang="en-US" sz="2000" dirty="0"/>
              <a:t>Upgrade to the latest version of Affected Software/theme/plugin/OS which means latest version number</a:t>
            </a:r>
          </a:p>
          <a:p>
            <a:r>
              <a:rPr lang="en-US" sz="2000" dirty="0"/>
              <a:t>If upgrade is not possible for the time being, isolate the server from any other critical data and servers</a:t>
            </a:r>
          </a:p>
          <a:p>
            <a:pPr marL="457200" lvl="1" indent="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p:txBody>
      </p:sp>
      <p:sp>
        <p:nvSpPr>
          <p:cNvPr id="441" name="Google Shape;441;p61"/>
          <p:cNvSpPr/>
          <p:nvPr/>
        </p:nvSpPr>
        <p:spPr>
          <a:xfrm>
            <a:off x="838200" y="4960513"/>
            <a:ext cx="113538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i="1" dirty="0">
              <a:solidFill>
                <a:schemeClr val="dk1"/>
              </a:solidFill>
              <a:latin typeface="Calibri"/>
              <a:ea typeface="Calibri"/>
              <a:cs typeface="Calibri"/>
              <a:sym typeface="Calibri"/>
            </a:endParaRPr>
          </a:p>
        </p:txBody>
      </p:sp>
      <p:sp>
        <p:nvSpPr>
          <p:cNvPr id="442" name="Google Shape;442;p61"/>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References</a:t>
            </a:r>
            <a:r>
              <a:rPr lang="en-US" sz="4400" dirty="0" smtClean="0">
                <a:solidFill>
                  <a:schemeClr val="dk1"/>
                </a:solidFill>
                <a:latin typeface="Calibri"/>
                <a:ea typeface="Calibri"/>
                <a:cs typeface="Calibri"/>
                <a:sym typeface="Calibri"/>
              </a:rPr>
              <a:t>:</a:t>
            </a:r>
          </a:p>
          <a:p>
            <a:pPr lvl="0">
              <a:lnSpc>
                <a:spcPct val="90000"/>
              </a:lnSpc>
              <a:buClr>
                <a:schemeClr val="dk1"/>
              </a:buClr>
              <a:buSzPts val="4400"/>
            </a:pPr>
            <a:r>
              <a:rPr lang="en-US" sz="3200" dirty="0">
                <a:solidFill>
                  <a:schemeClr val="dk1"/>
                </a:solidFill>
                <a:latin typeface="Calibri"/>
                <a:ea typeface="Calibri"/>
                <a:cs typeface="Calibri"/>
                <a:sym typeface="Calibri"/>
                <a:hlinkClick r:id="rId3"/>
              </a:rPr>
              <a:t>https://</a:t>
            </a:r>
            <a:r>
              <a:rPr lang="en-US" sz="3200" dirty="0" smtClean="0">
                <a:solidFill>
                  <a:schemeClr val="dk1"/>
                </a:solidFill>
                <a:latin typeface="Calibri"/>
                <a:ea typeface="Calibri"/>
                <a:cs typeface="Calibri"/>
                <a:sym typeface="Calibri"/>
                <a:hlinkClick r:id="rId3"/>
              </a:rPr>
              <a:t>www.cisa.gov/known-exploited-vulnerabilities-catalog</a:t>
            </a:r>
            <a:endParaRPr lang="en-US" sz="3200" dirty="0" smtClean="0">
              <a:solidFill>
                <a:schemeClr val="dk1"/>
              </a:solidFill>
              <a:latin typeface="Calibri"/>
              <a:ea typeface="Calibri"/>
              <a:cs typeface="Calibri"/>
              <a:sym typeface="Calibri"/>
            </a:endParaRPr>
          </a:p>
          <a:p>
            <a:pPr lvl="0">
              <a:lnSpc>
                <a:spcPct val="90000"/>
              </a:lnSpc>
              <a:buClr>
                <a:schemeClr val="dk1"/>
              </a:buClr>
              <a:buSzPts val="4400"/>
            </a:pPr>
            <a:endParaRPr sz="3200" dirty="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2"/>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sp>
        <p:nvSpPr>
          <p:cNvPr id="448" name="Google Shape;448;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dirty="0"/>
              <a:t>6. </a:t>
            </a:r>
            <a:r>
              <a:rPr lang="en-US" dirty="0"/>
              <a:t>Cross Site Request Forgery</a:t>
            </a:r>
            <a:br>
              <a:rPr lang="en-US" dirty="0"/>
            </a:br>
            <a:endParaRPr dirty="0"/>
          </a:p>
        </p:txBody>
      </p:sp>
      <p:graphicFrame>
        <p:nvGraphicFramePr>
          <p:cNvPr id="449" name="Google Shape;449;p62"/>
          <p:cNvGraphicFramePr/>
          <p:nvPr>
            <p:extLst>
              <p:ext uri="{D42A27DB-BD31-4B8C-83A1-F6EECF244321}">
                <p14:modId xmlns:p14="http://schemas.microsoft.com/office/powerpoint/2010/main" val="3751795216"/>
              </p:ext>
            </p:extLst>
          </p:nvPr>
        </p:nvGraphicFramePr>
        <p:xfrm>
          <a:off x="1926673" y="1835115"/>
          <a:ext cx="8109375" cy="2821775"/>
        </p:xfrm>
        <a:graphic>
          <a:graphicData uri="http://schemas.openxmlformats.org/drawingml/2006/table">
            <a:tbl>
              <a:tblPr firstRow="1" bandRow="1">
                <a:noFill/>
                <a:tableStyleId>{51015F43-4BEC-485C-AC9F-371C459AA63F}</a:tableStyleId>
              </a:tblPr>
              <a:tblGrid>
                <a:gridCol w="1413550"/>
                <a:gridCol w="6695825"/>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406650">
                <a:tc>
                  <a:txBody>
                    <a:bodyPr/>
                    <a:lstStyle/>
                    <a:p>
                      <a:pPr marL="0" marR="0" lvl="0" indent="0" algn="ctr" rtl="0">
                        <a:spcBef>
                          <a:spcPts val="0"/>
                        </a:spcBef>
                        <a:spcAft>
                          <a:spcPts val="0"/>
                        </a:spcAft>
                        <a:buNone/>
                      </a:pPr>
                      <a:r>
                        <a:rPr lang="en-US" sz="1600" dirty="0" smtClean="0">
                          <a:solidFill>
                            <a:schemeClr val="dk1"/>
                          </a:solidFill>
                          <a:latin typeface="Calibri"/>
                          <a:ea typeface="Calibri"/>
                          <a:cs typeface="Calibri"/>
                          <a:sym typeface="Calibri"/>
                        </a:rPr>
                        <a:t>Cross</a:t>
                      </a:r>
                      <a:r>
                        <a:rPr lang="en-US" sz="1600" baseline="0" dirty="0" smtClean="0">
                          <a:solidFill>
                            <a:schemeClr val="dk1"/>
                          </a:solidFill>
                          <a:latin typeface="Calibri"/>
                          <a:ea typeface="Calibri"/>
                          <a:cs typeface="Calibri"/>
                          <a:sym typeface="Calibri"/>
                        </a:rPr>
                        <a:t> Site Request Forgery</a:t>
                      </a:r>
                      <a:r>
                        <a:rPr lang="en-US" sz="1600" dirty="0" smtClean="0">
                          <a:solidFill>
                            <a:schemeClr val="dk1"/>
                          </a:solidFill>
                          <a:latin typeface="Calibri"/>
                          <a:ea typeface="Calibri"/>
                          <a:cs typeface="Calibri"/>
                          <a:sym typeface="Calibri"/>
                        </a:rPr>
                        <a:t> </a:t>
                      </a:r>
                      <a:r>
                        <a:rPr lang="en-US" sz="1300" dirty="0" smtClean="0">
                          <a:solidFill>
                            <a:schemeClr val="dk1"/>
                          </a:solidFill>
                          <a:latin typeface="Calibri"/>
                          <a:ea typeface="Calibri"/>
                          <a:cs typeface="Calibri"/>
                          <a:sym typeface="Calibri"/>
                        </a:rPr>
                        <a:t>(Severe)</a:t>
                      </a:r>
                      <a:endParaRPr sz="1300" dirty="0">
                        <a:solidFill>
                          <a:schemeClr val="dk1"/>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parameters are vulnerable to </a:t>
                      </a:r>
                      <a:r>
                        <a:rPr lang="en-US" sz="1300" dirty="0" smtClean="0">
                          <a:solidFill>
                            <a:schemeClr val="dk1"/>
                          </a:solidFill>
                          <a:latin typeface="Calibri"/>
                          <a:ea typeface="Calibri"/>
                          <a:cs typeface="Calibri"/>
                          <a:sym typeface="Calibri"/>
                        </a:rPr>
                        <a:t>cross</a:t>
                      </a:r>
                      <a:r>
                        <a:rPr lang="en-US" sz="1300" baseline="0" dirty="0" smtClean="0">
                          <a:solidFill>
                            <a:schemeClr val="dk1"/>
                          </a:solidFill>
                          <a:latin typeface="Calibri"/>
                          <a:ea typeface="Calibri"/>
                          <a:cs typeface="Calibri"/>
                          <a:sym typeface="Calibri"/>
                        </a:rPr>
                        <a:t> site request forgery</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none" strike="noStrike" dirty="0">
                          <a:solidFill>
                            <a:schemeClr val="dk1"/>
                          </a:solidFill>
                          <a:latin typeface="Calibri"/>
                          <a:ea typeface="Calibri"/>
                          <a:cs typeface="Calibri"/>
                          <a:sym typeface="Calibri"/>
                        </a:rPr>
                        <a:t>http</a:t>
                      </a:r>
                      <a:r>
                        <a:rPr lang="en-US" sz="1300" b="0" i="0" u="none" strike="noStrike" dirty="0" smtClean="0">
                          <a:solidFill>
                            <a:schemeClr val="dk1"/>
                          </a:solidFill>
                          <a:latin typeface="Calibri"/>
                          <a:ea typeface="Calibri"/>
                          <a:cs typeface="Calibri"/>
                          <a:sym typeface="Calibri"/>
                        </a:rPr>
                        <a:t>://65.0.31.16/profile/16/edit/</a:t>
                      </a:r>
                      <a:endParaRPr dirty="0"/>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55" name="Google Shape;455;p63"/>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4" y="907119"/>
            <a:ext cx="9631680" cy="634746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4"/>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61" name="Google Shape;461;p64"/>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21" y="800364"/>
            <a:ext cx="10058400" cy="625703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68" y="0"/>
            <a:ext cx="9139172" cy="6858000"/>
          </a:xfrm>
          <a:prstGeom prst="rect">
            <a:avLst/>
          </a:prstGeom>
        </p:spPr>
      </p:pic>
      <p:sp>
        <p:nvSpPr>
          <p:cNvPr id="5" name="TextBox 4"/>
          <p:cNvSpPr txBox="1"/>
          <p:nvPr/>
        </p:nvSpPr>
        <p:spPr>
          <a:xfrm>
            <a:off x="733331" y="4472412"/>
            <a:ext cx="1023041" cy="307777"/>
          </a:xfrm>
          <a:prstGeom prst="rect">
            <a:avLst/>
          </a:prstGeom>
          <a:noFill/>
          <a:ln>
            <a:solidFill>
              <a:srgbClr val="FF0000"/>
            </a:solidFill>
          </a:ln>
        </p:spPr>
        <p:txBody>
          <a:bodyPr wrap="square" rtlCol="0">
            <a:spAutoFit/>
          </a:bodyPr>
          <a:lstStyle/>
          <a:p>
            <a:endParaRPr lang="en-US" dirty="0"/>
          </a:p>
        </p:txBody>
      </p:sp>
      <p:sp>
        <p:nvSpPr>
          <p:cNvPr id="6" name="TextBox 5"/>
          <p:cNvSpPr txBox="1"/>
          <p:nvPr/>
        </p:nvSpPr>
        <p:spPr>
          <a:xfrm>
            <a:off x="751438" y="5033727"/>
            <a:ext cx="814812" cy="307777"/>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647050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PoC</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07326"/>
            <a:ext cx="10058400" cy="5387935"/>
          </a:xfrm>
          <a:prstGeom prst="rect">
            <a:avLst/>
          </a:prstGeom>
        </p:spPr>
      </p:pic>
      <p:sp>
        <p:nvSpPr>
          <p:cNvPr id="5" name="TextBox 4"/>
          <p:cNvSpPr txBox="1"/>
          <p:nvPr/>
        </p:nvSpPr>
        <p:spPr>
          <a:xfrm>
            <a:off x="5667469" y="3404103"/>
            <a:ext cx="1285592" cy="316871"/>
          </a:xfrm>
          <a:prstGeom prst="rect">
            <a:avLst/>
          </a:prstGeom>
          <a:noFill/>
          <a:ln>
            <a:solidFill>
              <a:srgbClr val="FF0000"/>
            </a:solidFill>
          </a:ln>
        </p:spPr>
        <p:txBody>
          <a:bodyPr wrap="square" rtlCol="0">
            <a:spAutoFit/>
          </a:bodyPr>
          <a:lstStyle/>
          <a:p>
            <a:endParaRPr lang="en-US" dirty="0"/>
          </a:p>
        </p:txBody>
      </p:sp>
      <p:sp>
        <p:nvSpPr>
          <p:cNvPr id="6" name="TextBox 5"/>
          <p:cNvSpPr txBox="1"/>
          <p:nvPr/>
        </p:nvSpPr>
        <p:spPr>
          <a:xfrm>
            <a:off x="5667469" y="4734962"/>
            <a:ext cx="1095470" cy="307777"/>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28046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5"/>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Business Impact – </a:t>
            </a:r>
            <a:r>
              <a:rPr lang="en-US" dirty="0" smtClean="0"/>
              <a:t>Severe</a:t>
            </a:r>
            <a:endParaRPr dirty="0"/>
          </a:p>
        </p:txBody>
      </p:sp>
      <p:sp>
        <p:nvSpPr>
          <p:cNvPr id="467" name="Google Shape;467;p65"/>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
        <p:nvSpPr>
          <p:cNvPr id="468" name="Google Shape;468;p65"/>
          <p:cNvSpPr txBox="1"/>
          <p:nvPr/>
        </p:nvSpPr>
        <p:spPr>
          <a:xfrm>
            <a:off x="548416" y="1518249"/>
            <a:ext cx="10081483" cy="1191792"/>
          </a:xfrm>
          <a:prstGeom prst="rect">
            <a:avLst/>
          </a:prstGeom>
          <a:noFill/>
          <a:ln>
            <a:noFill/>
          </a:ln>
        </p:spPr>
        <p:txBody>
          <a:bodyPr spcFirstLastPara="1" wrap="square" lIns="41475" tIns="41475" rIns="41475" bIns="41475" anchor="t" anchorCtr="0">
            <a:noAutofit/>
          </a:bodyPr>
          <a:lstStyle/>
          <a:p>
            <a:pPr lvl="0"/>
            <a:r>
              <a:rPr lang="en-US" sz="1800" dirty="0"/>
              <a:t>In a successful CSRF attack, the attacker causes the victim user to carry out an action unintentionally. For example, this might be to change the email address on their account, to change their password, or to make a funds transfer. Depending on the nature of the action, the attacker might be able to gain full control over the user's account. If the compromised user has a privileged role within the application, then the attacker might be able to take full control of all the application's data and functionality. </a:t>
            </a:r>
            <a:endParaRPr sz="1800" dirty="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474" name="Google Shape;474;p66"/>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a:t>
            </a:r>
            <a:endParaRPr dirty="0"/>
          </a:p>
          <a:p>
            <a:r>
              <a:rPr lang="en-US" sz="1600" dirty="0"/>
              <a:t>Ask the user his password (temporary like OTP or permanent like login password) at every critical action like while deleting account, making a transaction, changing the password etc.</a:t>
            </a:r>
          </a:p>
          <a:p>
            <a:r>
              <a:rPr lang="en-US" sz="1600" dirty="0"/>
              <a:t>Implement the concept of CSRF tokens which attach a unique hidden password to every user in every &lt;form&gt;. Read the documentation related to the programming language and framework being used by your website</a:t>
            </a:r>
          </a:p>
          <a:p>
            <a:r>
              <a:rPr lang="en-US" sz="1600" dirty="0"/>
              <a:t>Check the </a:t>
            </a:r>
            <a:r>
              <a:rPr lang="en-US" sz="1600" dirty="0" err="1"/>
              <a:t>referer</a:t>
            </a:r>
            <a:r>
              <a:rPr lang="en-US" sz="1600" dirty="0"/>
              <a:t> before carrying out actions. This means that any action on x.com should check that the HTTP referrer is https://x.com/* and nothing else like https://x.com.hacker.com/*</a:t>
            </a:r>
          </a:p>
          <a:p>
            <a:pPr marL="685800" lvl="1" indent="-228600" algn="l" rtl="0">
              <a:lnSpc>
                <a:spcPct val="90000"/>
              </a:lnSpc>
              <a:spcBef>
                <a:spcPts val="500"/>
              </a:spcBef>
              <a:spcAft>
                <a:spcPts val="0"/>
              </a:spcAft>
              <a:buClr>
                <a:schemeClr val="dk1"/>
              </a:buClr>
              <a:buSzPts val="2000"/>
              <a:buChar char="•"/>
            </a:pPr>
            <a:endParaRPr dirty="0"/>
          </a:p>
          <a:p>
            <a:pPr marL="457200" lvl="1" indent="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p:txBody>
      </p:sp>
      <p:sp>
        <p:nvSpPr>
          <p:cNvPr id="475" name="Google Shape;475;p66"/>
          <p:cNvSpPr/>
          <p:nvPr/>
        </p:nvSpPr>
        <p:spPr>
          <a:xfrm>
            <a:off x="838200" y="4960513"/>
            <a:ext cx="113538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476" name="Google Shape;476;p66"/>
          <p:cNvSpPr txBox="1"/>
          <p:nvPr/>
        </p:nvSpPr>
        <p:spPr>
          <a:xfrm>
            <a:off x="838200" y="429773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References</a:t>
            </a:r>
            <a:r>
              <a:rPr lang="en-US" sz="4400" dirty="0" smtClean="0">
                <a:solidFill>
                  <a:schemeClr val="dk1"/>
                </a:solidFill>
                <a:latin typeface="Calibri"/>
                <a:ea typeface="Calibri"/>
                <a:cs typeface="Calibri"/>
                <a:sym typeface="Calibri"/>
              </a:rPr>
              <a:t>:</a:t>
            </a:r>
          </a:p>
          <a:p>
            <a:pPr lvl="0">
              <a:lnSpc>
                <a:spcPct val="90000"/>
              </a:lnSpc>
              <a:buClr>
                <a:schemeClr val="dk1"/>
              </a:buClr>
              <a:buSzPts val="4400"/>
            </a:pPr>
            <a:r>
              <a:rPr lang="en-US" sz="3200" dirty="0">
                <a:solidFill>
                  <a:schemeClr val="dk1"/>
                </a:solidFill>
                <a:latin typeface="Calibri"/>
                <a:ea typeface="Calibri"/>
                <a:cs typeface="Calibri"/>
                <a:sym typeface="Calibri"/>
                <a:hlinkClick r:id="rId3"/>
              </a:rPr>
              <a:t>https://</a:t>
            </a:r>
            <a:r>
              <a:rPr lang="en-US" sz="3200" dirty="0" smtClean="0">
                <a:solidFill>
                  <a:schemeClr val="dk1"/>
                </a:solidFill>
                <a:latin typeface="Calibri"/>
                <a:ea typeface="Calibri"/>
                <a:cs typeface="Calibri"/>
                <a:sym typeface="Calibri"/>
                <a:hlinkClick r:id="rId3"/>
              </a:rPr>
              <a:t>portswigger.net/web-security/csrf</a:t>
            </a:r>
            <a:endParaRPr lang="en-US" sz="3200" dirty="0" smtClean="0">
              <a:solidFill>
                <a:schemeClr val="dk1"/>
              </a:solidFill>
              <a:latin typeface="Calibri"/>
              <a:ea typeface="Calibri"/>
              <a:cs typeface="Calibri"/>
              <a:sym typeface="Calibri"/>
            </a:endParaRPr>
          </a:p>
          <a:p>
            <a:pPr lvl="0">
              <a:lnSpc>
                <a:spcPct val="90000"/>
              </a:lnSpc>
              <a:buClr>
                <a:schemeClr val="dk1"/>
              </a:buClr>
              <a:buSzPts val="4400"/>
            </a:pPr>
            <a:endParaRPr sz="4400" dirty="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
        <p:nvSpPr>
          <p:cNvPr id="482" name="Google Shape;482;p67"/>
          <p:cNvSpPr txBox="1">
            <a:spLocks noGrp="1"/>
          </p:cNvSpPr>
          <p:nvPr>
            <p:ph type="title"/>
          </p:nvPr>
        </p:nvSpPr>
        <p:spPr>
          <a:xfrm>
            <a:off x="800100" y="488950"/>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dirty="0"/>
              <a:t>7. </a:t>
            </a:r>
            <a:r>
              <a:rPr lang="en-US" dirty="0"/>
              <a:t>Rate Limiting Flaws for customer info</a:t>
            </a:r>
            <a:br>
              <a:rPr lang="en-US" dirty="0"/>
            </a:br>
            <a:endParaRPr dirty="0"/>
          </a:p>
        </p:txBody>
      </p:sp>
      <p:graphicFrame>
        <p:nvGraphicFramePr>
          <p:cNvPr id="483" name="Google Shape;483;p67"/>
          <p:cNvGraphicFramePr/>
          <p:nvPr>
            <p:extLst>
              <p:ext uri="{D42A27DB-BD31-4B8C-83A1-F6EECF244321}">
                <p14:modId xmlns:p14="http://schemas.microsoft.com/office/powerpoint/2010/main" val="1391311700"/>
              </p:ext>
            </p:extLst>
          </p:nvPr>
        </p:nvGraphicFramePr>
        <p:xfrm>
          <a:off x="1751173" y="2188740"/>
          <a:ext cx="8109375" cy="2821775"/>
        </p:xfrm>
        <a:graphic>
          <a:graphicData uri="http://schemas.openxmlformats.org/drawingml/2006/table">
            <a:tbl>
              <a:tblPr firstRow="1" bandRow="1">
                <a:noFill/>
                <a:tableStyleId>{51015F43-4BEC-485C-AC9F-371C459AA63F}</a:tableStyleId>
              </a:tblPr>
              <a:tblGrid>
                <a:gridCol w="1413550"/>
                <a:gridCol w="6695825"/>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406650">
                <a:tc>
                  <a:txBody>
                    <a:bodyPr/>
                    <a:lstStyle/>
                    <a:p>
                      <a:pPr marL="0" marR="0" lvl="0" indent="0" algn="ctr" rtl="0">
                        <a:spcBef>
                          <a:spcPts val="0"/>
                        </a:spcBef>
                        <a:spcAft>
                          <a:spcPts val="0"/>
                        </a:spcAft>
                        <a:buNone/>
                      </a:pPr>
                      <a:r>
                        <a:rPr lang="en-US" sz="1600" dirty="0" smtClean="0">
                          <a:solidFill>
                            <a:schemeClr val="dk1"/>
                          </a:solidFill>
                          <a:latin typeface="Calibri"/>
                          <a:ea typeface="Calibri"/>
                          <a:cs typeface="Calibri"/>
                          <a:sym typeface="Calibri"/>
                        </a:rPr>
                        <a:t>Rate</a:t>
                      </a:r>
                      <a:r>
                        <a:rPr lang="en-US" sz="1600" baseline="0" dirty="0" smtClean="0">
                          <a:solidFill>
                            <a:schemeClr val="dk1"/>
                          </a:solidFill>
                          <a:latin typeface="Calibri"/>
                          <a:ea typeface="Calibri"/>
                          <a:cs typeface="Calibri"/>
                          <a:sym typeface="Calibri"/>
                        </a:rPr>
                        <a:t> Limiting Flaws for customer info</a:t>
                      </a:r>
                      <a:r>
                        <a:rPr lang="en-US" sz="1600" dirty="0" smtClean="0">
                          <a:solidFill>
                            <a:schemeClr val="dk1"/>
                          </a:solidFill>
                          <a:latin typeface="Calibri"/>
                          <a:ea typeface="Calibri"/>
                          <a:cs typeface="Calibri"/>
                          <a:sym typeface="Calibri"/>
                        </a:rPr>
                        <a:t> </a:t>
                      </a:r>
                      <a:r>
                        <a:rPr lang="en-US" sz="1300" dirty="0" smtClean="0">
                          <a:solidFill>
                            <a:schemeClr val="dk1"/>
                          </a:solidFill>
                          <a:latin typeface="Calibri"/>
                          <a:ea typeface="Calibri"/>
                          <a:cs typeface="Calibri"/>
                          <a:sym typeface="Calibri"/>
                        </a:rPr>
                        <a:t>(Severe)</a:t>
                      </a:r>
                      <a:endParaRPr sz="1300" dirty="0">
                        <a:solidFill>
                          <a:schemeClr val="dk1"/>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a:t>
                      </a:r>
                      <a:r>
                        <a:rPr lang="en-US" sz="1300" dirty="0" err="1">
                          <a:solidFill>
                            <a:schemeClr val="dk1"/>
                          </a:solidFill>
                          <a:latin typeface="Calibri"/>
                          <a:ea typeface="Calibri"/>
                          <a:cs typeface="Calibri"/>
                          <a:sym typeface="Calibri"/>
                        </a:rPr>
                        <a:t>urls</a:t>
                      </a:r>
                      <a:r>
                        <a:rPr lang="en-US" sz="1300" dirty="0">
                          <a:solidFill>
                            <a:schemeClr val="dk1"/>
                          </a:solidFill>
                          <a:latin typeface="Calibri"/>
                          <a:ea typeface="Calibri"/>
                          <a:cs typeface="Calibri"/>
                          <a:sym typeface="Calibri"/>
                        </a:rPr>
                        <a:t> </a:t>
                      </a:r>
                      <a:r>
                        <a:rPr lang="en-US" sz="1300" dirty="0" smtClean="0">
                          <a:solidFill>
                            <a:schemeClr val="dk1"/>
                          </a:solidFill>
                          <a:latin typeface="Calibri"/>
                          <a:ea typeface="Calibri"/>
                          <a:cs typeface="Calibri"/>
                          <a:sym typeface="Calibri"/>
                        </a:rPr>
                        <a:t>are</a:t>
                      </a:r>
                      <a:r>
                        <a:rPr lang="en-US" sz="1300" baseline="0" dirty="0" smtClean="0">
                          <a:solidFill>
                            <a:schemeClr val="dk1"/>
                          </a:solidFill>
                          <a:latin typeface="Calibri"/>
                          <a:ea typeface="Calibri"/>
                          <a:cs typeface="Calibri"/>
                          <a:sym typeface="Calibri"/>
                        </a:rPr>
                        <a:t> vulnerable to rate limiting flaws:</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none" strike="noStrike" dirty="0">
                          <a:solidFill>
                            <a:schemeClr val="dk1"/>
                          </a:solidFill>
                          <a:latin typeface="Calibri"/>
                          <a:ea typeface="Calibri"/>
                          <a:cs typeface="Calibri"/>
                          <a:sym typeface="Calibri"/>
                        </a:rPr>
                        <a:t>http</a:t>
                      </a:r>
                      <a:r>
                        <a:rPr lang="en-US" sz="1300" b="0" i="0" u="none" strike="noStrike" dirty="0" smtClean="0">
                          <a:solidFill>
                            <a:schemeClr val="dk1"/>
                          </a:solidFill>
                          <a:latin typeface="Calibri"/>
                          <a:ea typeface="Calibri"/>
                          <a:cs typeface="Calibri"/>
                          <a:sym typeface="Calibri"/>
                        </a:rPr>
                        <a:t>://65.0.31.16/orders/orders.php?customer=16</a:t>
                      </a:r>
                      <a:endParaRPr dirty="0"/>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9067800" cy="4282440"/>
          </a:xfrm>
          <a:prstGeom prst="rect">
            <a:avLst/>
          </a:prstGeom>
        </p:spPr>
      </p:pic>
    </p:spTree>
    <p:extLst>
      <p:ext uri="{BB962C8B-B14F-4D97-AF65-F5344CB8AC3E}">
        <p14:creationId xmlns:p14="http://schemas.microsoft.com/office/powerpoint/2010/main" val="1677976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132" name="Google Shape;132;p20"/>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50870"/>
            <a:ext cx="10058400" cy="5047942"/>
          </a:xfrm>
          <a:prstGeom prst="rect">
            <a:avLst/>
          </a:prstGeom>
        </p:spPr>
      </p:pic>
      <p:sp>
        <p:nvSpPr>
          <p:cNvPr id="4" name="TextBox 3"/>
          <p:cNvSpPr txBox="1"/>
          <p:nvPr/>
        </p:nvSpPr>
        <p:spPr>
          <a:xfrm>
            <a:off x="838200" y="1620570"/>
            <a:ext cx="5463012" cy="823866"/>
          </a:xfrm>
          <a:prstGeom prst="rect">
            <a:avLst/>
          </a:prstGeom>
          <a:noFill/>
          <a:ln>
            <a:solidFill>
              <a:srgbClr val="FF0000"/>
            </a:solidFill>
          </a:ln>
        </p:spPr>
        <p:txBody>
          <a:bodyPr wrap="square" rtlCol="0">
            <a:spAutoFit/>
          </a:bodyPr>
          <a:lstStyle/>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058400" cy="3940052"/>
          </a:xfrm>
          <a:prstGeom prst="rect">
            <a:avLst/>
          </a:prstGeom>
        </p:spPr>
      </p:pic>
    </p:spTree>
    <p:extLst>
      <p:ext uri="{BB962C8B-B14F-4D97-AF65-F5344CB8AC3E}">
        <p14:creationId xmlns:p14="http://schemas.microsoft.com/office/powerpoint/2010/main" val="717532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058400" cy="3626982"/>
          </a:xfrm>
          <a:prstGeom prst="rect">
            <a:avLst/>
          </a:prstGeom>
        </p:spPr>
      </p:pic>
    </p:spTree>
    <p:extLst>
      <p:ext uri="{BB962C8B-B14F-4D97-AF65-F5344CB8AC3E}">
        <p14:creationId xmlns:p14="http://schemas.microsoft.com/office/powerpoint/2010/main" val="35845176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PoC</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61122"/>
            <a:ext cx="10058400" cy="4880344"/>
          </a:xfrm>
          <a:prstGeom prst="rect">
            <a:avLst/>
          </a:prstGeom>
        </p:spPr>
      </p:pic>
    </p:spTree>
    <p:extLst>
      <p:ext uri="{BB962C8B-B14F-4D97-AF65-F5344CB8AC3E}">
        <p14:creationId xmlns:p14="http://schemas.microsoft.com/office/powerpoint/2010/main" val="639761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96" y="697985"/>
            <a:ext cx="10058400" cy="5704863"/>
          </a:xfrm>
          <a:prstGeom prst="rect">
            <a:avLst/>
          </a:prstGeom>
        </p:spPr>
      </p:pic>
    </p:spTree>
    <p:extLst>
      <p:ext uri="{BB962C8B-B14F-4D97-AF65-F5344CB8AC3E}">
        <p14:creationId xmlns:p14="http://schemas.microsoft.com/office/powerpoint/2010/main" val="34658228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63" y="648002"/>
            <a:ext cx="10058400" cy="5697821"/>
          </a:xfrm>
          <a:prstGeom prst="rect">
            <a:avLst/>
          </a:prstGeom>
        </p:spPr>
      </p:pic>
    </p:spTree>
    <p:extLst>
      <p:ext uri="{BB962C8B-B14F-4D97-AF65-F5344CB8AC3E}">
        <p14:creationId xmlns:p14="http://schemas.microsoft.com/office/powerpoint/2010/main" val="582776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65" y="365125"/>
            <a:ext cx="10058400" cy="5977010"/>
          </a:xfrm>
          <a:prstGeom prst="rect">
            <a:avLst/>
          </a:prstGeom>
        </p:spPr>
      </p:pic>
    </p:spTree>
    <p:extLst>
      <p:ext uri="{BB962C8B-B14F-4D97-AF65-F5344CB8AC3E}">
        <p14:creationId xmlns:p14="http://schemas.microsoft.com/office/powerpoint/2010/main" val="1728231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90" y="670899"/>
            <a:ext cx="10058400" cy="5654690"/>
          </a:xfrm>
          <a:prstGeom prst="rect">
            <a:avLst/>
          </a:prstGeom>
        </p:spPr>
      </p:pic>
    </p:spTree>
    <p:extLst>
      <p:ext uri="{BB962C8B-B14F-4D97-AF65-F5344CB8AC3E}">
        <p14:creationId xmlns:p14="http://schemas.microsoft.com/office/powerpoint/2010/main" val="155114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Impact - Severe</a:t>
            </a:r>
            <a:endParaRPr lang="en-US" dirty="0"/>
          </a:p>
        </p:txBody>
      </p:sp>
      <p:sp>
        <p:nvSpPr>
          <p:cNvPr id="3" name="Text Placeholder 2"/>
          <p:cNvSpPr>
            <a:spLocks noGrp="1"/>
          </p:cNvSpPr>
          <p:nvPr>
            <p:ph type="body" idx="1"/>
          </p:nvPr>
        </p:nvSpPr>
        <p:spPr/>
        <p:txBody>
          <a:bodyPr/>
          <a:lstStyle/>
          <a:p>
            <a:r>
              <a:rPr lang="en-US" sz="2400" dirty="0" smtClean="0"/>
              <a:t>Turning </a:t>
            </a:r>
            <a:r>
              <a:rPr lang="en-US" sz="2400" dirty="0"/>
              <a:t>away visitors: Rate limiting restricts the number of connections to the website, which – in turn – restricts the number of visitors to the website. Above a certain traffic threshold, all new connections will be blocked</a:t>
            </a:r>
            <a:r>
              <a:rPr lang="en-US" sz="2400" dirty="0" smtClean="0"/>
              <a:t>.</a:t>
            </a:r>
          </a:p>
          <a:p>
            <a:r>
              <a:rPr lang="en-US" sz="2400" dirty="0"/>
              <a:t>Decreasing conversion rates: Rate limiting will not only stop new visitors from reaching your website, but will also slow down visitors who are already on your website</a:t>
            </a:r>
            <a:r>
              <a:rPr lang="en-US" sz="2400" dirty="0" smtClean="0"/>
              <a:t>.</a:t>
            </a:r>
          </a:p>
          <a:p>
            <a:r>
              <a:rPr lang="en-US" sz="2400" dirty="0"/>
              <a:t>Doesn’t stop the bad guys: Finally, it needs to be pointed out that rate limiting doesn’t actually stop bad traffic from reaching your website. Rate limiting – as the name implies – limits the rate of incoming connections. It is a brute-force mechanism for capping the amount of total traffic.</a:t>
            </a:r>
          </a:p>
        </p:txBody>
      </p:sp>
    </p:spTree>
    <p:extLst>
      <p:ext uri="{BB962C8B-B14F-4D97-AF65-F5344CB8AC3E}">
        <p14:creationId xmlns:p14="http://schemas.microsoft.com/office/powerpoint/2010/main" val="35140471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Text Placeholder 2"/>
          <p:cNvSpPr>
            <a:spLocks noGrp="1"/>
          </p:cNvSpPr>
          <p:nvPr>
            <p:ph type="body" idx="1"/>
          </p:nvPr>
        </p:nvSpPr>
        <p:spPr/>
        <p:txBody>
          <a:bodyPr/>
          <a:lstStyle/>
          <a:p>
            <a:r>
              <a:rPr lang="en-US" sz="1800" b="1" dirty="0"/>
              <a:t>Don’t request more than one access token every 20 </a:t>
            </a:r>
            <a:r>
              <a:rPr lang="en-US" sz="1800" b="1" dirty="0" smtClean="0"/>
              <a:t>minutes: </a:t>
            </a:r>
            <a:r>
              <a:rPr lang="en-US" sz="1800" dirty="0" smtClean="0"/>
              <a:t>Requesting </a:t>
            </a:r>
            <a:r>
              <a:rPr lang="en-US" sz="1800" dirty="0"/>
              <a:t>lots of tokens in a short time period, such as for every API request, doesn’t offer a performance advantage and can cause rate-limiting. Instead, consider caching the token and reusing it until it expires.</a:t>
            </a:r>
          </a:p>
          <a:p>
            <a:r>
              <a:rPr lang="en-US" sz="1800" b="1" dirty="0"/>
              <a:t>Use the </a:t>
            </a:r>
            <a:r>
              <a:rPr lang="en-US" sz="1800" b="1" dirty="0" err="1"/>
              <a:t>expires_in</a:t>
            </a:r>
            <a:r>
              <a:rPr lang="en-US" sz="1800" b="1" dirty="0"/>
              <a:t> token response </a:t>
            </a:r>
            <a:r>
              <a:rPr lang="en-US" sz="1800" b="1" dirty="0" smtClean="0"/>
              <a:t>parameter: </a:t>
            </a:r>
            <a:r>
              <a:rPr lang="en-US" sz="1800" dirty="0" smtClean="0"/>
              <a:t>When </a:t>
            </a:r>
            <a:r>
              <a:rPr lang="en-US" sz="1800" dirty="0"/>
              <a:t>you request an </a:t>
            </a:r>
            <a:r>
              <a:rPr lang="en-US" sz="1800" dirty="0">
                <a:hlinkClick r:id="rId2"/>
              </a:rPr>
              <a:t>access token</a:t>
            </a:r>
            <a:r>
              <a:rPr lang="en-US" sz="1800" dirty="0"/>
              <a:t> using </a:t>
            </a:r>
            <a:r>
              <a:rPr lang="en-US" sz="1800" dirty="0" err="1"/>
              <a:t>OAuth</a:t>
            </a:r>
            <a:r>
              <a:rPr lang="en-US" sz="1800" dirty="0"/>
              <a:t> 2.0, the </a:t>
            </a:r>
            <a:r>
              <a:rPr lang="en-US" sz="1800" dirty="0" err="1"/>
              <a:t>expires_in</a:t>
            </a:r>
            <a:r>
              <a:rPr lang="en-US" sz="1800" dirty="0"/>
              <a:t> response parameter returns the length of time in seconds that the access token is valid. Request a new token based on the time </a:t>
            </a:r>
            <a:r>
              <a:rPr lang="en-US" sz="1800" dirty="0" smtClean="0"/>
              <a:t>returned. For </a:t>
            </a:r>
            <a:r>
              <a:rPr lang="en-US" sz="1800" dirty="0"/>
              <a:t>example, based on the value returned in the </a:t>
            </a:r>
            <a:r>
              <a:rPr lang="en-US" sz="1800" dirty="0" err="1"/>
              <a:t>expire_in</a:t>
            </a:r>
            <a:r>
              <a:rPr lang="en-US" sz="1800" dirty="0"/>
              <a:t> response parameter, you can refresh an access token or request a new token five minutes before the token expires.</a:t>
            </a:r>
          </a:p>
          <a:p>
            <a:r>
              <a:rPr lang="en-US" sz="1800" b="1" dirty="0"/>
              <a:t>Use offline </a:t>
            </a:r>
            <a:r>
              <a:rPr lang="en-US" sz="1800" b="1" dirty="0" smtClean="0"/>
              <a:t>scope: </a:t>
            </a:r>
            <a:r>
              <a:rPr lang="en-US" sz="1800" dirty="0" smtClean="0"/>
              <a:t>For </a:t>
            </a:r>
            <a:r>
              <a:rPr lang="en-US" sz="1800" dirty="0"/>
              <a:t>web and public app integrations, offline scope allows you to refresh a token even without an active user session. With offline scope, you can renew an access token that is expired or about to expire. Offline scope works by using a valid refresh token, which has a longer lifetime.</a:t>
            </a:r>
          </a:p>
          <a:p>
            <a:endParaRPr lang="en-US" dirty="0"/>
          </a:p>
        </p:txBody>
      </p:sp>
    </p:spTree>
    <p:extLst>
      <p:ext uri="{BB962C8B-B14F-4D97-AF65-F5344CB8AC3E}">
        <p14:creationId xmlns:p14="http://schemas.microsoft.com/office/powerpoint/2010/main" val="30818773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8.</a:t>
            </a:r>
            <a:r>
              <a:rPr lang="en-US" dirty="0"/>
              <a:t> Default Files Access </a:t>
            </a:r>
            <a:br>
              <a:rPr lang="en-US" dirty="0"/>
            </a:br>
            <a:r>
              <a:rPr lang="en-US" dirty="0" smtClean="0"/>
              <a:t> </a:t>
            </a:r>
            <a:endParaRPr lang="en-US" dirty="0"/>
          </a:p>
        </p:txBody>
      </p:sp>
      <p:sp>
        <p:nvSpPr>
          <p:cNvPr id="3" name="Text Placeholder 2"/>
          <p:cNvSpPr>
            <a:spLocks noGrp="1"/>
          </p:cNvSpPr>
          <p:nvPr>
            <p:ph type="body" idx="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59186812"/>
              </p:ext>
            </p:extLst>
          </p:nvPr>
        </p:nvGraphicFramePr>
        <p:xfrm>
          <a:off x="1995785" y="2412661"/>
          <a:ext cx="7401711" cy="3490197"/>
        </p:xfrm>
        <a:graphic>
          <a:graphicData uri="http://schemas.openxmlformats.org/drawingml/2006/table">
            <a:tbl>
              <a:tblPr firstRow="1" bandRow="1">
                <a:tableStyleId>{51015F43-4BEC-485C-AC9F-371C459AA63F}</a:tableStyleId>
              </a:tblPr>
              <a:tblGrid>
                <a:gridCol w="1906259"/>
                <a:gridCol w="5495452"/>
              </a:tblGrid>
              <a:tr h="518959">
                <a:tc>
                  <a:txBody>
                    <a:bodyPr/>
                    <a:lstStyle/>
                    <a:p>
                      <a:endParaRPr lang="en-US" dirty="0"/>
                    </a:p>
                  </a:txBody>
                  <a:tcPr/>
                </a:tc>
                <a:tc>
                  <a:txBody>
                    <a:bodyPr/>
                    <a:lstStyle/>
                    <a:p>
                      <a:endParaRPr lang="en-US" dirty="0"/>
                    </a:p>
                  </a:txBody>
                  <a:tcPr/>
                </a:tc>
              </a:tr>
              <a:tr h="2971238">
                <a:tc>
                  <a: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Default Files Access </a:t>
                      </a:r>
                    </a:p>
                    <a:p>
                      <a:r>
                        <a:rPr lang="en-US" dirty="0" smtClean="0"/>
                        <a:t>(Moderate)</a:t>
                      </a:r>
                      <a:endParaRPr lang="en-US" dirty="0"/>
                    </a:p>
                  </a:txBody>
                  <a:tcPr>
                    <a:solidFill>
                      <a:srgbClr val="FFFF00"/>
                    </a:solidFill>
                  </a:tcPr>
                </a:tc>
                <a:tc>
                  <a:txBody>
                    <a:bodyPr/>
                    <a:lstStyle/>
                    <a:p>
                      <a:pPr marL="0" marR="0" lvl="0" indent="0" algn="l" rtl="0">
                        <a:spcBef>
                          <a:spcPts val="0"/>
                        </a:spcBef>
                        <a:spcAft>
                          <a:spcPts val="0"/>
                        </a:spcAft>
                        <a:buNone/>
                      </a:pPr>
                      <a:r>
                        <a:rPr lang="en-US" sz="1400" dirty="0" smtClean="0">
                          <a:solidFill>
                            <a:schemeClr val="dk1"/>
                          </a:solidFill>
                          <a:latin typeface="Calibri"/>
                          <a:ea typeface="Calibri"/>
                          <a:cs typeface="Calibri"/>
                          <a:sym typeface="Calibri"/>
                        </a:rPr>
                        <a:t>Below mentioned URL in the </a:t>
                      </a:r>
                      <a:r>
                        <a:rPr lang="en-US" sz="1400" b="1" dirty="0" smtClean="0">
                          <a:solidFill>
                            <a:schemeClr val="dk1"/>
                          </a:solidFill>
                          <a:latin typeface="Calibri"/>
                          <a:ea typeface="Calibri"/>
                          <a:cs typeface="Calibri"/>
                          <a:sym typeface="Calibri"/>
                        </a:rPr>
                        <a:t>Lifestyle</a:t>
                      </a:r>
                      <a:r>
                        <a:rPr lang="en-US" sz="1400" b="1" baseline="0" dirty="0" smtClean="0">
                          <a:solidFill>
                            <a:schemeClr val="dk1"/>
                          </a:solidFill>
                          <a:latin typeface="Calibri"/>
                          <a:ea typeface="Calibri"/>
                          <a:cs typeface="Calibri"/>
                          <a:sym typeface="Calibri"/>
                        </a:rPr>
                        <a:t> Store </a:t>
                      </a:r>
                      <a:r>
                        <a:rPr lang="en-US" sz="1400" b="1" dirty="0" smtClean="0">
                          <a:solidFill>
                            <a:schemeClr val="dk1"/>
                          </a:solidFill>
                          <a:latin typeface="Calibri"/>
                          <a:ea typeface="Calibri"/>
                          <a:cs typeface="Calibri"/>
                          <a:sym typeface="Calibri"/>
                        </a:rPr>
                        <a:t>module </a:t>
                      </a:r>
                      <a:r>
                        <a:rPr lang="en-US" sz="1400" dirty="0" smtClean="0">
                          <a:solidFill>
                            <a:schemeClr val="dk1"/>
                          </a:solidFill>
                          <a:latin typeface="Calibri"/>
                          <a:ea typeface="Calibri"/>
                          <a:cs typeface="Calibri"/>
                          <a:sym typeface="Calibri"/>
                        </a:rPr>
                        <a:t>is vulnerable to</a:t>
                      </a:r>
                      <a:r>
                        <a:rPr lang="en-US" sz="1400" baseline="0" dirty="0" smtClean="0">
                          <a:solidFill>
                            <a:schemeClr val="dk1"/>
                          </a:solidFill>
                          <a:latin typeface="Calibri"/>
                          <a:ea typeface="Calibri"/>
                          <a:cs typeface="Calibri"/>
                          <a:sym typeface="Calibri"/>
                        </a:rPr>
                        <a:t> Default files</a:t>
                      </a:r>
                      <a:endParaRPr lang="en-US" sz="1400" dirty="0" smtClean="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400" dirty="0" smtClean="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dirty="0" smtClean="0">
                          <a:solidFill>
                            <a:schemeClr val="dk1"/>
                          </a:solidFill>
                          <a:latin typeface="Calibri"/>
                          <a:ea typeface="Calibri"/>
                          <a:cs typeface="Calibri"/>
                          <a:sym typeface="Calibri"/>
                        </a:rPr>
                        <a:t>Affected URL :</a:t>
                      </a:r>
                      <a:endParaRPr lang="en-US" sz="1400" b="0" i="0" u="none" strike="noStrike" dirty="0" smtClean="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400" b="0" i="0" u="none" strike="noStrike" dirty="0" smtClean="0">
                          <a:solidFill>
                            <a:schemeClr val="dk1"/>
                          </a:solidFill>
                          <a:latin typeface="Calibri"/>
                          <a:ea typeface="Calibri"/>
                          <a:cs typeface="Calibri"/>
                          <a:sym typeface="Calibri"/>
                        </a:rPr>
                        <a:t>http://3.108.223.109/</a:t>
                      </a:r>
                    </a:p>
                    <a:p>
                      <a:pPr marL="285750" marR="0" lvl="0" indent="-203200" algn="l" rtl="0">
                        <a:spcBef>
                          <a:spcPts val="0"/>
                        </a:spcBef>
                        <a:spcAft>
                          <a:spcPts val="0"/>
                        </a:spcAft>
                        <a:buClr>
                          <a:schemeClr val="dk1"/>
                        </a:buClr>
                        <a:buSzPts val="1300"/>
                        <a:buFont typeface="Arial"/>
                        <a:buNone/>
                      </a:pPr>
                      <a:endParaRPr lang="en-US" sz="1400" b="0" dirty="0" smtClean="0">
                        <a:solidFill>
                          <a:schemeClr val="dk1"/>
                        </a:solidFill>
                        <a:latin typeface="Calibri"/>
                        <a:ea typeface="Calibri"/>
                        <a:cs typeface="Calibri"/>
                        <a:sym typeface="Calibri"/>
                      </a:endParaRPr>
                    </a:p>
                  </a:txBody>
                  <a:tcPr>
                    <a:noFill/>
                  </a:tcPr>
                </a:tc>
              </a:tr>
            </a:tbl>
          </a:graphicData>
        </a:graphic>
      </p:graphicFrame>
    </p:spTree>
    <p:extLst>
      <p:ext uri="{BB962C8B-B14F-4D97-AF65-F5344CB8AC3E}">
        <p14:creationId xmlns:p14="http://schemas.microsoft.com/office/powerpoint/2010/main" val="511535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err="1" smtClean="0"/>
              <a:t>PoC</a:t>
            </a:r>
            <a:endParaRPr dirty="0"/>
          </a:p>
        </p:txBody>
      </p:sp>
      <p:sp>
        <p:nvSpPr>
          <p:cNvPr id="139" name="Google Shape;139;p21"/>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50870"/>
            <a:ext cx="10058400" cy="462504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284" y="0"/>
            <a:ext cx="7306327" cy="6858000"/>
          </a:xfrm>
          <a:prstGeom prst="rect">
            <a:avLst/>
          </a:prstGeom>
        </p:spPr>
      </p:pic>
    </p:spTree>
    <p:extLst>
      <p:ext uri="{BB962C8B-B14F-4D97-AF65-F5344CB8AC3E}">
        <p14:creationId xmlns:p14="http://schemas.microsoft.com/office/powerpoint/2010/main" val="3106115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210" y="2952033"/>
            <a:ext cx="5021580" cy="1859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5864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6941820" cy="4511040"/>
          </a:xfrm>
          <a:prstGeom prst="rect">
            <a:avLst/>
          </a:prstGeom>
        </p:spPr>
      </p:pic>
    </p:spTree>
    <p:extLst>
      <p:ext uri="{BB962C8B-B14F-4D97-AF65-F5344CB8AC3E}">
        <p14:creationId xmlns:p14="http://schemas.microsoft.com/office/powerpoint/2010/main" val="16789358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10058400" cy="4388537"/>
          </a:xfrm>
          <a:prstGeom prst="rect">
            <a:avLst/>
          </a:prstGeom>
        </p:spPr>
      </p:pic>
    </p:spTree>
    <p:extLst>
      <p:ext uri="{BB962C8B-B14F-4D97-AF65-F5344CB8AC3E}">
        <p14:creationId xmlns:p14="http://schemas.microsoft.com/office/powerpoint/2010/main" val="2882347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Impact - Moderate</a:t>
            </a:r>
            <a:endParaRPr lang="en-US" dirty="0"/>
          </a:p>
        </p:txBody>
      </p:sp>
      <p:sp>
        <p:nvSpPr>
          <p:cNvPr id="3" name="Text Placeholder 2"/>
          <p:cNvSpPr>
            <a:spLocks noGrp="1"/>
          </p:cNvSpPr>
          <p:nvPr>
            <p:ph type="body" idx="1"/>
          </p:nvPr>
        </p:nvSpPr>
        <p:spPr/>
        <p:txBody>
          <a:bodyPr/>
          <a:lstStyle/>
          <a:p>
            <a:r>
              <a:rPr lang="en-US" sz="2400" dirty="0"/>
              <a:t>Once a flaw is discovered, the consequences of a flawed access control scheme can be devastating. In addition to viewing unauthorized content, an attacker might be able to change or delete content, perform unauthorized functions, or even take over site administration.</a:t>
            </a:r>
          </a:p>
        </p:txBody>
      </p:sp>
    </p:spTree>
    <p:extLst>
      <p:ext uri="{BB962C8B-B14F-4D97-AF65-F5344CB8AC3E}">
        <p14:creationId xmlns:p14="http://schemas.microsoft.com/office/powerpoint/2010/main" val="27604706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idx="1"/>
          </p:nvPr>
        </p:nvSpPr>
        <p:spPr/>
        <p:txBody>
          <a:bodyPr/>
          <a:lstStyle/>
          <a:p>
            <a:r>
              <a:rPr lang="en-US" dirty="0">
                <a:hlinkClick r:id="rId2"/>
              </a:rPr>
              <a:t>https://</a:t>
            </a:r>
            <a:r>
              <a:rPr lang="en-US" dirty="0" smtClean="0">
                <a:hlinkClick r:id="rId2"/>
              </a:rPr>
              <a:t>owasp.org/www-project-top-ten/2017/A5_2017-Broken_Access_Control</a:t>
            </a:r>
            <a:endParaRPr lang="en-US" dirty="0" smtClean="0"/>
          </a:p>
          <a:p>
            <a:endParaRPr lang="en-US" dirty="0"/>
          </a:p>
        </p:txBody>
      </p:sp>
    </p:spTree>
    <p:extLst>
      <p:ext uri="{BB962C8B-B14F-4D97-AF65-F5344CB8AC3E}">
        <p14:creationId xmlns:p14="http://schemas.microsoft.com/office/powerpoint/2010/main" val="39098401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sp>
        <p:nvSpPr>
          <p:cNvPr id="173" name="Google Shape;1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smtClean="0"/>
              <a:t>9.</a:t>
            </a:r>
            <a:r>
              <a:rPr lang="en-US" dirty="0" smtClean="0"/>
              <a:t> </a:t>
            </a:r>
            <a:r>
              <a:rPr lang="en-US" dirty="0"/>
              <a:t>SQL Injection</a:t>
            </a:r>
            <a:endParaRPr dirty="0"/>
          </a:p>
        </p:txBody>
      </p:sp>
      <p:graphicFrame>
        <p:nvGraphicFramePr>
          <p:cNvPr id="174" name="Google Shape;174;p26"/>
          <p:cNvGraphicFramePr/>
          <p:nvPr>
            <p:extLst>
              <p:ext uri="{D42A27DB-BD31-4B8C-83A1-F6EECF244321}">
                <p14:modId xmlns:p14="http://schemas.microsoft.com/office/powerpoint/2010/main" val="2946556310"/>
              </p:ext>
            </p:extLst>
          </p:nvPr>
        </p:nvGraphicFramePr>
        <p:xfrm>
          <a:off x="2283348" y="2256640"/>
          <a:ext cx="8109375" cy="2875565"/>
        </p:xfrm>
        <a:graphic>
          <a:graphicData uri="http://schemas.openxmlformats.org/drawingml/2006/table">
            <a:tbl>
              <a:tblPr firstRow="1" bandRow="1">
                <a:noFill/>
                <a:tableStyleId>{51015F43-4BEC-485C-AC9F-371C459AA63F}</a:tableStyleId>
              </a:tblPr>
              <a:tblGrid>
                <a:gridCol w="1413550"/>
                <a:gridCol w="6695825"/>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406650">
                <a:tc>
                  <a:txBody>
                    <a:bodyPr/>
                    <a:lstStyle/>
                    <a:p>
                      <a:pPr marL="0" marR="0" lvl="0" indent="0" algn="ctr" rtl="0">
                        <a:spcBef>
                          <a:spcPts val="0"/>
                        </a:spcBef>
                        <a:spcAft>
                          <a:spcPts val="0"/>
                        </a:spcAft>
                        <a:buNone/>
                      </a:pPr>
                      <a:r>
                        <a:rPr lang="en-US" sz="1600" dirty="0">
                          <a:solidFill>
                            <a:schemeClr val="tx1"/>
                          </a:solidFill>
                          <a:latin typeface="Calibri"/>
                          <a:ea typeface="Calibri"/>
                          <a:cs typeface="Calibri"/>
                          <a:sym typeface="Calibri"/>
                        </a:rPr>
                        <a:t>SQL Injection</a:t>
                      </a:r>
                      <a:endParaRPr sz="1600" dirty="0">
                        <a:solidFill>
                          <a:schemeClr val="tx1"/>
                        </a:solidFill>
                        <a:latin typeface="Calibri"/>
                        <a:ea typeface="Calibri"/>
                        <a:cs typeface="Calibri"/>
                        <a:sym typeface="Calibri"/>
                      </a:endParaRPr>
                    </a:p>
                    <a:p>
                      <a:pPr marL="0" marR="0" lvl="0" indent="0" algn="ctr" rtl="0">
                        <a:spcBef>
                          <a:spcPts val="0"/>
                        </a:spcBef>
                        <a:spcAft>
                          <a:spcPts val="0"/>
                        </a:spcAft>
                        <a:buNone/>
                      </a:pPr>
                      <a:r>
                        <a:rPr lang="en-US" sz="1300" dirty="0" smtClean="0">
                          <a:solidFill>
                            <a:schemeClr val="tx1"/>
                          </a:solidFill>
                          <a:latin typeface="Calibri"/>
                          <a:ea typeface="Calibri"/>
                          <a:cs typeface="Calibri"/>
                          <a:sym typeface="Calibri"/>
                        </a:rPr>
                        <a:t>(Moderate)</a:t>
                      </a:r>
                      <a:endParaRPr dirty="0">
                        <a:solidFill>
                          <a:schemeClr val="tx1"/>
                        </a:solidFill>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URL in the </a:t>
                      </a:r>
                      <a:r>
                        <a:rPr lang="en-US" sz="1300" b="1" dirty="0" smtClean="0">
                          <a:solidFill>
                            <a:schemeClr val="dk1"/>
                          </a:solidFill>
                          <a:latin typeface="Calibri"/>
                          <a:ea typeface="Calibri"/>
                          <a:cs typeface="Calibri"/>
                          <a:sym typeface="Calibri"/>
                        </a:rPr>
                        <a:t>Shop</a:t>
                      </a:r>
                      <a:r>
                        <a:rPr lang="en-US" sz="1300" b="1" baseline="0" dirty="0" smtClean="0">
                          <a:solidFill>
                            <a:schemeClr val="dk1"/>
                          </a:solidFill>
                          <a:latin typeface="Calibri"/>
                          <a:ea typeface="Calibri"/>
                          <a:cs typeface="Calibri"/>
                          <a:sym typeface="Calibri"/>
                        </a:rPr>
                        <a:t> Now</a:t>
                      </a:r>
                      <a:r>
                        <a:rPr lang="en-US" sz="1300" b="1" dirty="0" smtClean="0">
                          <a:solidFill>
                            <a:schemeClr val="dk1"/>
                          </a:solidFill>
                          <a:latin typeface="Calibri"/>
                          <a:ea typeface="Calibri"/>
                          <a:cs typeface="Calibri"/>
                          <a:sym typeface="Calibri"/>
                        </a:rPr>
                        <a:t> </a:t>
                      </a:r>
                      <a:r>
                        <a:rPr lang="en-US" sz="1300" b="1" dirty="0">
                          <a:solidFill>
                            <a:schemeClr val="dk1"/>
                          </a:solidFill>
                          <a:latin typeface="Calibri"/>
                          <a:ea typeface="Calibri"/>
                          <a:cs typeface="Calibri"/>
                          <a:sym typeface="Calibri"/>
                        </a:rPr>
                        <a:t>Search module </a:t>
                      </a:r>
                      <a:r>
                        <a:rPr lang="en-US" sz="1300" dirty="0">
                          <a:solidFill>
                            <a:schemeClr val="dk1"/>
                          </a:solidFill>
                          <a:latin typeface="Calibri"/>
                          <a:ea typeface="Calibri"/>
                          <a:cs typeface="Calibri"/>
                          <a:sym typeface="Calibri"/>
                        </a:rPr>
                        <a:t>is vulnerable to SQL injection attack</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none" strike="noStrike" dirty="0" smtClean="0">
                          <a:solidFill>
                            <a:schemeClr val="dk1"/>
                          </a:solidFill>
                          <a:latin typeface="Calibri"/>
                          <a:ea typeface="Calibri"/>
                          <a:cs typeface="Calibri"/>
                          <a:sym typeface="Calibri"/>
                        </a:rPr>
                        <a:t>http://3.108.223.109/search/search.php?</a:t>
                      </a:r>
                      <a:endParaRPr sz="1300" b="0" i="0" u="none" strike="noStrike" dirty="0" smtClean="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smtClean="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smtClean="0">
                          <a:solidFill>
                            <a:schemeClr val="dk1"/>
                          </a:solidFill>
                          <a:latin typeface="Calibri"/>
                          <a:ea typeface="Calibri"/>
                          <a:cs typeface="Calibri"/>
                          <a:sym typeface="Calibri"/>
                        </a:rPr>
                        <a:t>Affected Parameters :</a:t>
                      </a:r>
                      <a:endParaRPr sz="1300" b="0" dirty="0" smtClean="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smtClean="0">
                          <a:solidFill>
                            <a:schemeClr val="dk1"/>
                          </a:solidFill>
                          <a:latin typeface="Calibri"/>
                          <a:ea typeface="Calibri"/>
                          <a:cs typeface="Calibri"/>
                          <a:sym typeface="Calibri"/>
                        </a:rPr>
                        <a:t>Socks (POST parameter)</a:t>
                      </a:r>
                      <a:endParaRPr dirty="0" smtClean="0"/>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Payload:</a:t>
                      </a:r>
                      <a:endParaRPr dirty="0"/>
                    </a:p>
                    <a:p>
                      <a:pPr marL="285750" marR="0" lvl="0" indent="-285750" algn="l" rtl="0">
                        <a:spcBef>
                          <a:spcPts val="0"/>
                        </a:spcBef>
                        <a:spcAft>
                          <a:spcPts val="0"/>
                        </a:spcAft>
                        <a:buClr>
                          <a:schemeClr val="dk1"/>
                        </a:buClr>
                        <a:buSzPts val="1300"/>
                        <a:buFont typeface="Arial"/>
                        <a:buChar char="•"/>
                      </a:pPr>
                      <a:r>
                        <a:rPr lang="en-US" sz="1300" b="0" dirty="0" smtClean="0">
                          <a:solidFill>
                            <a:schemeClr val="dk1"/>
                          </a:solidFill>
                          <a:latin typeface="Calibri"/>
                          <a:ea typeface="Calibri"/>
                          <a:cs typeface="Calibri"/>
                          <a:sym typeface="Calibri"/>
                        </a:rPr>
                        <a:t>Socks’ or ‘1’=‘1</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60370"/>
            <a:ext cx="6339840" cy="937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3968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PoC</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80267"/>
            <a:ext cx="10058400" cy="4496696"/>
          </a:xfrm>
          <a:prstGeom prst="rect">
            <a:avLst/>
          </a:prstGeom>
        </p:spPr>
      </p:pic>
    </p:spTree>
    <p:extLst>
      <p:ext uri="{BB962C8B-B14F-4D97-AF65-F5344CB8AC3E}">
        <p14:creationId xmlns:p14="http://schemas.microsoft.com/office/powerpoint/2010/main" val="34018693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Impact - Moderate</a:t>
            </a:r>
            <a:endParaRPr lang="en-US" dirty="0"/>
          </a:p>
        </p:txBody>
      </p:sp>
      <p:sp>
        <p:nvSpPr>
          <p:cNvPr id="3" name="Text Placeholder 2"/>
          <p:cNvSpPr>
            <a:spLocks noGrp="1"/>
          </p:cNvSpPr>
          <p:nvPr>
            <p:ph type="body" idx="1"/>
          </p:nvPr>
        </p:nvSpPr>
        <p:spPr/>
        <p:txBody>
          <a:bodyPr/>
          <a:lstStyle/>
          <a:p>
            <a:r>
              <a:rPr lang="en-US" dirty="0"/>
              <a:t>The impact SQL injection can have on a business is far-reaching. A successful attack may result in the unauthorized viewing of user lists, the deletion of entire tables and, in certain cases, the attacker gaining administrative rights to a database, all of which are highly detrimental to a business.</a:t>
            </a:r>
          </a:p>
        </p:txBody>
      </p:sp>
    </p:spTree>
    <p:extLst>
      <p:ext uri="{BB962C8B-B14F-4D97-AF65-F5344CB8AC3E}">
        <p14:creationId xmlns:p14="http://schemas.microsoft.com/office/powerpoint/2010/main" val="263477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146" name="Google Shape;146;p22"/>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50870"/>
            <a:ext cx="10058400" cy="2935498"/>
          </a:xfrm>
          <a:prstGeom prst="rect">
            <a:avLst/>
          </a:prstGeom>
        </p:spPr>
      </p:pic>
      <p:sp>
        <p:nvSpPr>
          <p:cNvPr id="3" name="TextBox 2"/>
          <p:cNvSpPr txBox="1"/>
          <p:nvPr/>
        </p:nvSpPr>
        <p:spPr>
          <a:xfrm>
            <a:off x="3313568" y="2471596"/>
            <a:ext cx="6944008" cy="977774"/>
          </a:xfrm>
          <a:prstGeom prst="rect">
            <a:avLst/>
          </a:prstGeom>
          <a:noFill/>
          <a:ln>
            <a:solidFill>
              <a:srgbClr val="FF0000"/>
            </a:solidFill>
          </a:ln>
        </p:spPr>
        <p:txBody>
          <a:bodyPr wrap="square" rtlCol="0">
            <a:spAutoFit/>
          </a:bodyPr>
          <a:lstStyle/>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187" name="Google Shape;187;p28"/>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 to avoid exploitation of SQL injections</a:t>
            </a:r>
            <a:r>
              <a:rPr lang="en-US" sz="2400" dirty="0" smtClean="0"/>
              <a:t>:</a:t>
            </a:r>
          </a:p>
          <a:p>
            <a:r>
              <a:rPr lang="en-US" sz="2000" dirty="0" err="1"/>
              <a:t>Sanitise</a:t>
            </a:r>
            <a:r>
              <a:rPr lang="en-US" sz="2000" dirty="0"/>
              <a:t> user input and remove or encode special characters like ‘ “ - () # etc.</a:t>
            </a:r>
          </a:p>
          <a:p>
            <a:r>
              <a:rPr lang="en-US" sz="2000" dirty="0"/>
              <a:t>Use whitelist filters, which means if a parameter is supposed to have integer values, do not allow non-numeric input. If it is an email field, allow </a:t>
            </a:r>
            <a:r>
              <a:rPr lang="en-US" sz="2000" dirty="0" err="1"/>
              <a:t>alphanumerics</a:t>
            </a:r>
            <a:r>
              <a:rPr lang="en-US" sz="2000" dirty="0"/>
              <a:t>, @ and .(dot)</a:t>
            </a:r>
          </a:p>
          <a:p>
            <a:r>
              <a:rPr lang="en-US" sz="2000" dirty="0"/>
              <a:t>Use strong web application firewalls to make exploitation difficult</a:t>
            </a:r>
          </a:p>
          <a:p>
            <a:r>
              <a:rPr lang="en-US" sz="2000" dirty="0"/>
              <a:t>Never run SQL server software (MySQL, </a:t>
            </a:r>
            <a:r>
              <a:rPr lang="en-US" sz="2000" dirty="0" err="1"/>
              <a:t>MsSQL</a:t>
            </a:r>
            <a:r>
              <a:rPr lang="en-US" sz="2000" dirty="0"/>
              <a:t>, etc.) as high privilege user such as ‘root’</a:t>
            </a:r>
          </a:p>
          <a:p>
            <a:r>
              <a:rPr lang="en-US" sz="2000" dirty="0"/>
              <a:t>Use prepared statements for SQL queries instead of inserting user controlled input into SQL queries</a:t>
            </a:r>
          </a:p>
          <a:p>
            <a:r>
              <a:rPr lang="en-US" sz="2000" dirty="0"/>
              <a:t>Remove default databases and accounts such as test, guest, admin, etc.</a:t>
            </a:r>
          </a:p>
          <a:p>
            <a:pPr marL="0" lvl="0" indent="0" algn="l" rtl="0">
              <a:lnSpc>
                <a:spcPct val="90000"/>
              </a:lnSpc>
              <a:spcBef>
                <a:spcPts val="0"/>
              </a:spcBef>
              <a:spcAft>
                <a:spcPts val="0"/>
              </a:spcAft>
              <a:buClr>
                <a:schemeClr val="dk1"/>
              </a:buClr>
              <a:buSzPts val="2400"/>
              <a:buNone/>
            </a:pPr>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idx="1"/>
          </p:nvPr>
        </p:nvSpPr>
        <p:spPr/>
        <p:txBody>
          <a:bodyPr/>
          <a:lstStyle/>
          <a:p>
            <a:pPr marL="228600" lvl="0" indent="-228600">
              <a:spcBef>
                <a:spcPts val="0"/>
              </a:spcBef>
              <a:buSzPts val="2400"/>
            </a:pPr>
            <a:r>
              <a:rPr lang="en-US" i="1" dirty="0"/>
              <a:t>https://www.owasp.org/index.php/SQL_Injection</a:t>
            </a:r>
            <a:endParaRPr lang="en-US" dirty="0"/>
          </a:p>
          <a:p>
            <a:pPr marL="228600" lvl="0" indent="-228600">
              <a:buSzPts val="2400"/>
            </a:pPr>
            <a:r>
              <a:rPr lang="en-US" i="1" dirty="0"/>
              <a:t>https://en.wikipedia.org/wiki/SQL_injection</a:t>
            </a:r>
            <a:endParaRPr lang="en-US" i="1" dirty="0"/>
          </a:p>
        </p:txBody>
      </p:sp>
    </p:spTree>
    <p:extLst>
      <p:ext uri="{BB962C8B-B14F-4D97-AF65-F5344CB8AC3E}">
        <p14:creationId xmlns:p14="http://schemas.microsoft.com/office/powerpoint/2010/main" val="6223567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10.Directory Listing of Configuration Files</a:t>
            </a:r>
            <a:endParaRPr lang="en-US" dirty="0"/>
          </a:p>
        </p:txBody>
      </p:sp>
      <p:sp>
        <p:nvSpPr>
          <p:cNvPr id="3" name="Text Placeholder 2"/>
          <p:cNvSpPr>
            <a:spLocks noGrp="1"/>
          </p:cNvSpPr>
          <p:nvPr>
            <p:ph type="body" idx="1"/>
          </p:nvPr>
        </p:nvSpPr>
        <p:spPr/>
        <p:txBody>
          <a:bodyPr/>
          <a:lstStyle/>
          <a:p>
            <a:pPr marL="0" indent="0" algn="ctr" fontAlgn="t">
              <a:spcBef>
                <a:spcPts val="0"/>
              </a:spcBef>
              <a:buNone/>
            </a:pPr>
            <a:endParaRPr lang="en-US" sz="3600" dirty="0">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84215573"/>
              </p:ext>
            </p:extLst>
          </p:nvPr>
        </p:nvGraphicFramePr>
        <p:xfrm>
          <a:off x="1977679" y="2457932"/>
          <a:ext cx="8128000" cy="3363446"/>
        </p:xfrm>
        <a:graphic>
          <a:graphicData uri="http://schemas.openxmlformats.org/drawingml/2006/table">
            <a:tbl>
              <a:tblPr firstRow="1" bandRow="1">
                <a:tableStyleId>{51015F43-4BEC-485C-AC9F-371C459AA63F}</a:tableStyleId>
              </a:tblPr>
              <a:tblGrid>
                <a:gridCol w="1716135"/>
                <a:gridCol w="6411865"/>
              </a:tblGrid>
              <a:tr h="687462">
                <a:tc>
                  <a:txBody>
                    <a:bodyPr/>
                    <a:lstStyle/>
                    <a:p>
                      <a:endParaRPr lang="en-US" dirty="0"/>
                    </a:p>
                  </a:txBody>
                  <a:tcPr/>
                </a:tc>
                <a:tc>
                  <a:txBody>
                    <a:bodyPr/>
                    <a:lstStyle/>
                    <a:p>
                      <a:endParaRPr lang="en-US" dirty="0"/>
                    </a:p>
                  </a:txBody>
                  <a:tcPr/>
                </a:tc>
              </a:tr>
              <a:tr h="2675984">
                <a:tc>
                  <a:txBody>
                    <a:bodyPr/>
                    <a:lstStyle/>
                    <a:p>
                      <a:endParaRPr lang="en-US" dirty="0" smtClean="0"/>
                    </a:p>
                    <a:p>
                      <a:endParaRPr lang="en-US" dirty="0" smtClean="0"/>
                    </a:p>
                    <a:p>
                      <a:endParaRPr lang="en-US" dirty="0" smtClean="0"/>
                    </a:p>
                    <a:p>
                      <a:endParaRPr lang="en-US" dirty="0" smtClean="0"/>
                    </a:p>
                    <a:p>
                      <a:r>
                        <a:rPr lang="en-US" dirty="0" smtClean="0"/>
                        <a:t>Directory Listing of Configuration</a:t>
                      </a:r>
                      <a:r>
                        <a:rPr lang="en-US" baseline="0" dirty="0" smtClean="0"/>
                        <a:t> Files</a:t>
                      </a:r>
                    </a:p>
                    <a:p>
                      <a:r>
                        <a:rPr lang="en-US" baseline="0" dirty="0" smtClean="0"/>
                        <a:t>(Low)</a:t>
                      </a:r>
                      <a:endParaRPr lang="en-US" dirty="0"/>
                    </a:p>
                  </a:txBody>
                  <a:tcPr>
                    <a:solidFill>
                      <a:srgbClr val="92D050"/>
                    </a:solidFill>
                  </a:tcPr>
                </a:tc>
                <a:tc>
                  <a:txBody>
                    <a:bodyPr/>
                    <a:lstStyle/>
                    <a:p>
                      <a:pPr marL="0" marR="0" lvl="0" indent="0" algn="l" rtl="0">
                        <a:spcBef>
                          <a:spcPts val="0"/>
                        </a:spcBef>
                        <a:spcAft>
                          <a:spcPts val="0"/>
                        </a:spcAft>
                        <a:buNone/>
                      </a:pPr>
                      <a:r>
                        <a:rPr lang="en-US" sz="1400" dirty="0" smtClean="0">
                          <a:solidFill>
                            <a:schemeClr val="dk1"/>
                          </a:solidFill>
                          <a:latin typeface="Calibri"/>
                          <a:ea typeface="Calibri"/>
                          <a:cs typeface="Calibri"/>
                          <a:sym typeface="Calibri"/>
                        </a:rPr>
                        <a:t>Below mentioned URL in the </a:t>
                      </a:r>
                      <a:r>
                        <a:rPr lang="en-US" sz="1400" b="1" dirty="0" smtClean="0">
                          <a:solidFill>
                            <a:schemeClr val="dk1"/>
                          </a:solidFill>
                          <a:latin typeface="Calibri"/>
                          <a:ea typeface="Calibri"/>
                          <a:cs typeface="Calibri"/>
                          <a:sym typeface="Calibri"/>
                        </a:rPr>
                        <a:t>Shop</a:t>
                      </a:r>
                      <a:r>
                        <a:rPr lang="en-US" sz="1400" b="1" baseline="0" dirty="0" smtClean="0">
                          <a:solidFill>
                            <a:schemeClr val="dk1"/>
                          </a:solidFill>
                          <a:latin typeface="Calibri"/>
                          <a:ea typeface="Calibri"/>
                          <a:cs typeface="Calibri"/>
                          <a:sym typeface="Calibri"/>
                        </a:rPr>
                        <a:t> Now</a:t>
                      </a:r>
                      <a:r>
                        <a:rPr lang="en-US" sz="1400" b="1" dirty="0" smtClean="0">
                          <a:solidFill>
                            <a:schemeClr val="dk1"/>
                          </a:solidFill>
                          <a:latin typeface="Calibri"/>
                          <a:ea typeface="Calibri"/>
                          <a:cs typeface="Calibri"/>
                          <a:sym typeface="Calibri"/>
                        </a:rPr>
                        <a:t> Search module </a:t>
                      </a:r>
                      <a:r>
                        <a:rPr lang="en-US" sz="1400" dirty="0" smtClean="0">
                          <a:solidFill>
                            <a:schemeClr val="dk1"/>
                          </a:solidFill>
                          <a:latin typeface="Calibri"/>
                          <a:ea typeface="Calibri"/>
                          <a:cs typeface="Calibri"/>
                          <a:sym typeface="Calibri"/>
                        </a:rPr>
                        <a:t>is vulnerable to SQL injection attack</a:t>
                      </a:r>
                    </a:p>
                    <a:p>
                      <a:pPr marL="0" marR="0" lvl="0" indent="0" algn="l" rtl="0">
                        <a:spcBef>
                          <a:spcPts val="0"/>
                        </a:spcBef>
                        <a:spcAft>
                          <a:spcPts val="0"/>
                        </a:spcAft>
                        <a:buNone/>
                      </a:pPr>
                      <a:endParaRPr lang="en-US" sz="1400" dirty="0" smtClean="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dirty="0" smtClean="0">
                          <a:solidFill>
                            <a:schemeClr val="dk1"/>
                          </a:solidFill>
                          <a:latin typeface="Calibri"/>
                          <a:ea typeface="Calibri"/>
                          <a:cs typeface="Calibri"/>
                          <a:sym typeface="Calibri"/>
                        </a:rPr>
                        <a:t>Affected URL :</a:t>
                      </a:r>
                      <a:endParaRPr lang="en-US" sz="1400" b="0" i="0" u="none" strike="noStrike" dirty="0" smtClean="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400" b="0" i="0" u="none" strike="noStrike" dirty="0" smtClean="0">
                          <a:solidFill>
                            <a:schemeClr val="dk1"/>
                          </a:solidFill>
                          <a:latin typeface="Calibri"/>
                          <a:ea typeface="Calibri"/>
                          <a:cs typeface="Calibri"/>
                          <a:sym typeface="Calibri"/>
                        </a:rPr>
                        <a:t>http://3.108.223.109/profile/profile.php</a:t>
                      </a:r>
                    </a:p>
                    <a:p>
                      <a:pPr marL="285750" marR="0" lvl="0" indent="-203200" algn="l" rtl="0">
                        <a:spcBef>
                          <a:spcPts val="0"/>
                        </a:spcBef>
                        <a:spcAft>
                          <a:spcPts val="0"/>
                        </a:spcAft>
                        <a:buClr>
                          <a:schemeClr val="dk1"/>
                        </a:buClr>
                        <a:buSzPts val="1300"/>
                        <a:buFont typeface="Arial"/>
                        <a:buNone/>
                      </a:pPr>
                      <a:endParaRPr lang="en-US" sz="1400" b="0" dirty="0" smtClean="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400" b="1" dirty="0" smtClean="0">
                          <a:solidFill>
                            <a:schemeClr val="dk1"/>
                          </a:solidFill>
                          <a:latin typeface="Calibri"/>
                          <a:ea typeface="Calibri"/>
                          <a:cs typeface="Calibri"/>
                          <a:sym typeface="Calibri"/>
                        </a:rPr>
                        <a:t>Affected Parameters :</a:t>
                      </a:r>
                      <a:endParaRPr lang="en-US" sz="1400" b="0" dirty="0" smtClean="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400" b="0" dirty="0" smtClean="0">
                          <a:solidFill>
                            <a:schemeClr val="dk1"/>
                          </a:solidFill>
                          <a:latin typeface="Calibri"/>
                          <a:ea typeface="Calibri"/>
                          <a:cs typeface="Calibri"/>
                          <a:sym typeface="Calibri"/>
                        </a:rPr>
                        <a:t>image (GET parameter)</a:t>
                      </a:r>
                      <a:endParaRPr lang="en-US" dirty="0" smtClean="0"/>
                    </a:p>
                    <a:p>
                      <a:pPr marL="285750" marR="0" lvl="0" indent="-203200" algn="l" rtl="0">
                        <a:spcBef>
                          <a:spcPts val="0"/>
                        </a:spcBef>
                        <a:spcAft>
                          <a:spcPts val="0"/>
                        </a:spcAft>
                        <a:buClr>
                          <a:schemeClr val="dk1"/>
                        </a:buClr>
                        <a:buSzPts val="1300"/>
                        <a:buFont typeface="Arial"/>
                        <a:buNone/>
                      </a:pPr>
                      <a:endParaRPr lang="en-US" sz="1400" b="0" dirty="0" smtClean="0">
                        <a:solidFill>
                          <a:schemeClr val="dk1"/>
                        </a:solidFill>
                        <a:latin typeface="Calibri"/>
                        <a:ea typeface="Calibri"/>
                        <a:cs typeface="Calibri"/>
                        <a:sym typeface="Calibri"/>
                      </a:endParaRPr>
                    </a:p>
                    <a:p>
                      <a:endParaRPr lang="en-US" dirty="0"/>
                    </a:p>
                  </a:txBody>
                  <a:tcPr>
                    <a:noFill/>
                  </a:tcPr>
                </a:tc>
              </a:tr>
            </a:tbl>
          </a:graphicData>
        </a:graphic>
      </p:graphicFrame>
    </p:spTree>
    <p:extLst>
      <p:ext uri="{BB962C8B-B14F-4D97-AF65-F5344CB8AC3E}">
        <p14:creationId xmlns:p14="http://schemas.microsoft.com/office/powerpoint/2010/main" val="27584695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90" y="334979"/>
            <a:ext cx="10058400" cy="6296146"/>
          </a:xfrm>
          <a:prstGeom prst="rect">
            <a:avLst/>
          </a:prstGeom>
        </p:spPr>
      </p:pic>
      <p:sp>
        <p:nvSpPr>
          <p:cNvPr id="3" name="TextBox 2"/>
          <p:cNvSpPr txBox="1"/>
          <p:nvPr/>
        </p:nvSpPr>
        <p:spPr>
          <a:xfrm>
            <a:off x="4191754" y="2489703"/>
            <a:ext cx="1149791" cy="1023042"/>
          </a:xfrm>
          <a:prstGeom prst="rect">
            <a:avLst/>
          </a:prstGeom>
          <a:noFill/>
          <a:ln>
            <a:solidFill>
              <a:srgbClr val="FF0000"/>
            </a:solidFill>
          </a:ln>
        </p:spPr>
        <p:txBody>
          <a:bodyPr wrap="square" rtlCol="0">
            <a:spAutoFit/>
          </a:bodyPr>
          <a:lstStyle/>
          <a:p>
            <a:endParaRPr lang="en-US" dirty="0"/>
          </a:p>
        </p:txBody>
      </p:sp>
      <p:sp>
        <p:nvSpPr>
          <p:cNvPr id="4" name="TextBox 3"/>
          <p:cNvSpPr txBox="1"/>
          <p:nvPr/>
        </p:nvSpPr>
        <p:spPr>
          <a:xfrm>
            <a:off x="923453" y="5649363"/>
            <a:ext cx="3440317" cy="87824"/>
          </a:xfrm>
          <a:prstGeom prst="rect">
            <a:avLst/>
          </a:prstGeom>
          <a:noFill/>
          <a:ln>
            <a:solidFill>
              <a:srgbClr val="FF0000"/>
            </a:solidFill>
          </a:ln>
        </p:spPr>
        <p:txBody>
          <a:bodyPr wrap="square" rtlCol="0">
            <a:spAutoFit/>
          </a:bodyPr>
          <a:lstStyle/>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9"/>
          <p:cNvSpPr txBox="1">
            <a:spLocks noGrp="1"/>
          </p:cNvSpPr>
          <p:nvPr>
            <p:ph type="title"/>
          </p:nvPr>
        </p:nvSpPr>
        <p:spPr>
          <a:xfrm>
            <a:off x="774825"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95" name="Google Shape;495;p69"/>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50" y="896293"/>
            <a:ext cx="10058400" cy="6184339"/>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PoC</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0888"/>
            <a:ext cx="7338060" cy="3726180"/>
          </a:xfrm>
          <a:prstGeom prst="rect">
            <a:avLst/>
          </a:prstGeom>
        </p:spPr>
      </p:pic>
    </p:spTree>
    <p:extLst>
      <p:ext uri="{BB962C8B-B14F-4D97-AF65-F5344CB8AC3E}">
        <p14:creationId xmlns:p14="http://schemas.microsoft.com/office/powerpoint/2010/main" val="4889077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0"/>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Business Impact – </a:t>
            </a:r>
            <a:r>
              <a:rPr lang="en-US" dirty="0" smtClean="0"/>
              <a:t>Low</a:t>
            </a:r>
            <a:endParaRPr dirty="0"/>
          </a:p>
        </p:txBody>
      </p:sp>
      <p:sp>
        <p:nvSpPr>
          <p:cNvPr id="501" name="Google Shape;501;p70"/>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96</a:t>
            </a:fld>
            <a:endParaRPr/>
          </a:p>
        </p:txBody>
      </p:sp>
      <p:sp>
        <p:nvSpPr>
          <p:cNvPr id="502" name="Google Shape;502;p70"/>
          <p:cNvSpPr txBox="1"/>
          <p:nvPr/>
        </p:nvSpPr>
        <p:spPr>
          <a:xfrm>
            <a:off x="548416" y="1518249"/>
            <a:ext cx="9576659" cy="948726"/>
          </a:xfrm>
          <a:prstGeom prst="rect">
            <a:avLst/>
          </a:prstGeom>
          <a:noFill/>
          <a:ln>
            <a:noFill/>
          </a:ln>
        </p:spPr>
        <p:txBody>
          <a:bodyPr spcFirstLastPara="1" wrap="square" lIns="41475" tIns="41475" rIns="41475" bIns="41475" anchor="t" anchorCtr="0">
            <a:noAutofit/>
          </a:bodyPr>
          <a:lstStyle/>
          <a:p>
            <a:pPr lvl="0"/>
            <a:r>
              <a:rPr lang="en-US" sz="1600" b="1" dirty="0"/>
              <a:t>A directory listing is inappropriately exposed, yielding potentially sensitive information to attackers</a:t>
            </a:r>
            <a:r>
              <a:rPr lang="en-US" sz="1600" dirty="0"/>
              <a:t>. A directory listing provides an attacker with the complete index of all the resources located inside of the directory. The specific risks and consequences vary depending on which files are listed and accessible.</a:t>
            </a:r>
            <a:endParaRPr sz="1600" dirty="0">
              <a:solidFill>
                <a:schemeClr val="dk1"/>
              </a:solidFill>
              <a:latin typeface="Calibri"/>
              <a:ea typeface="Calibri"/>
              <a:cs typeface="Calibri"/>
              <a:sym typeface="Calibri"/>
            </a:endParaRPr>
          </a:p>
        </p:txBody>
      </p:sp>
      <p:sp>
        <p:nvSpPr>
          <p:cNvPr id="503" name="Google Shape;503;p70"/>
          <p:cNvSpPr txBox="1"/>
          <p:nvPr/>
        </p:nvSpPr>
        <p:spPr>
          <a:xfrm>
            <a:off x="436273" y="208262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Recommendation</a:t>
            </a:r>
            <a:endParaRPr sz="4400" dirty="0">
              <a:solidFill>
                <a:schemeClr val="dk1"/>
              </a:solidFill>
              <a:latin typeface="Calibri"/>
              <a:ea typeface="Calibri"/>
              <a:cs typeface="Calibri"/>
              <a:sym typeface="Calibri"/>
            </a:endParaRPr>
          </a:p>
        </p:txBody>
      </p:sp>
      <p:sp>
        <p:nvSpPr>
          <p:cNvPr id="504" name="Google Shape;504;p70"/>
          <p:cNvSpPr txBox="1">
            <a:spLocks noGrp="1"/>
          </p:cNvSpPr>
          <p:nvPr>
            <p:ph type="body" idx="1"/>
          </p:nvPr>
        </p:nvSpPr>
        <p:spPr>
          <a:xfrm>
            <a:off x="436273" y="3050995"/>
            <a:ext cx="9688802" cy="156150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a:t>
            </a:r>
            <a:endParaRPr dirty="0"/>
          </a:p>
          <a:p>
            <a:r>
              <a:rPr lang="en-US" sz="1600" dirty="0"/>
              <a:t>Configure your web server to prevent directory listings for all paths beneath the web root; </a:t>
            </a:r>
          </a:p>
          <a:p>
            <a:r>
              <a:rPr lang="en-US" sz="1600" dirty="0"/>
              <a:t>Place into each directory a default file (such as index.htm) that the web server will display instead of returning a directory listing.</a:t>
            </a:r>
          </a:p>
          <a:p>
            <a:pPr marL="457200" lvl="1" indent="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p:txBody>
      </p:sp>
      <p:sp>
        <p:nvSpPr>
          <p:cNvPr id="505" name="Google Shape;505;p70"/>
          <p:cNvSpPr txBox="1"/>
          <p:nvPr/>
        </p:nvSpPr>
        <p:spPr>
          <a:xfrm>
            <a:off x="436273" y="3989807"/>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
        <p:nvSpPr>
          <p:cNvPr id="506" name="Google Shape;506;p70"/>
          <p:cNvSpPr/>
          <p:nvPr/>
        </p:nvSpPr>
        <p:spPr>
          <a:xfrm>
            <a:off x="436273" y="5194120"/>
            <a:ext cx="11353800" cy="1200329"/>
          </a:xfrm>
          <a:prstGeom prst="rect">
            <a:avLst/>
          </a:prstGeom>
          <a:noFill/>
          <a:ln>
            <a:noFill/>
          </a:ln>
        </p:spPr>
        <p:txBody>
          <a:bodyPr spcFirstLastPara="1" wrap="square" lIns="91425" tIns="45700" rIns="91425" bIns="45700" anchor="t" anchorCtr="0">
            <a:noAutofit/>
          </a:bodyPr>
          <a:lstStyle/>
          <a:p>
            <a:pPr lvl="0"/>
            <a:r>
              <a:rPr lang="en-US" sz="1800" i="1" dirty="0">
                <a:solidFill>
                  <a:schemeClr val="dk1"/>
                </a:solidFill>
                <a:latin typeface="Calibri"/>
                <a:ea typeface="Calibri"/>
                <a:cs typeface="Calibri"/>
                <a:sym typeface="Calibri"/>
                <a:hlinkClick r:id="rId3"/>
              </a:rPr>
              <a:t>https://</a:t>
            </a:r>
            <a:r>
              <a:rPr lang="en-US" sz="1800" i="1" dirty="0" smtClean="0">
                <a:solidFill>
                  <a:schemeClr val="dk1"/>
                </a:solidFill>
                <a:latin typeface="Calibri"/>
                <a:ea typeface="Calibri"/>
                <a:cs typeface="Calibri"/>
                <a:sym typeface="Calibri"/>
                <a:hlinkClick r:id="rId3"/>
              </a:rPr>
              <a:t>portswigger.net/kb/issues/00600100_directory-listing</a:t>
            </a:r>
            <a:endParaRPr lang="en-US" sz="1800" i="1" dirty="0" smtClean="0">
              <a:solidFill>
                <a:schemeClr val="dk1"/>
              </a:solidFill>
              <a:latin typeface="Calibri"/>
              <a:ea typeface="Calibri"/>
              <a:cs typeface="Calibri"/>
              <a:sym typeface="Calibri"/>
            </a:endParaRPr>
          </a:p>
          <a:p>
            <a:pPr lvl="0"/>
            <a:endParaRPr sz="1800" i="1" dirty="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a:t>THANK YOU</a:t>
            </a:r>
            <a:endParaRPr/>
          </a:p>
        </p:txBody>
      </p:sp>
      <p:sp>
        <p:nvSpPr>
          <p:cNvPr id="512" name="Google Shape;512;p7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a:t>For any further clarifications/patch assistance, please contact: </a:t>
            </a:r>
            <a:r>
              <a:rPr lang="en-US" dirty="0" smtClean="0"/>
              <a:t>9920663811</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TotalTime>
  <Words>2572</Words>
  <Application>Microsoft Office PowerPoint</Application>
  <PresentationFormat>Widescreen</PresentationFormat>
  <Paragraphs>355</Paragraphs>
  <Slides>97</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97</vt:i4>
      </vt:variant>
    </vt:vector>
  </HeadingPairs>
  <TitlesOfParts>
    <vt:vector size="100" baseType="lpstr">
      <vt:lpstr>Arial</vt:lpstr>
      <vt:lpstr>Calibri</vt:lpstr>
      <vt:lpstr>Office Theme</vt:lpstr>
      <vt:lpstr>Hacking Environment Web Application</vt:lpstr>
      <vt:lpstr>Security Status – Moderately Vulnerable</vt:lpstr>
      <vt:lpstr>Security Status – Moderately Vulnerable</vt:lpstr>
      <vt:lpstr>Vulnerability Statistics</vt:lpstr>
      <vt:lpstr>Vulnerabilities:</vt:lpstr>
      <vt:lpstr>1. Shell Upload</vt:lpstr>
      <vt:lpstr>Observation</vt:lpstr>
      <vt:lpstr>PoC</vt:lpstr>
      <vt:lpstr>Observation</vt:lpstr>
      <vt:lpstr>PoC</vt:lpstr>
      <vt:lpstr>Observation</vt:lpstr>
      <vt:lpstr>PoC</vt:lpstr>
      <vt:lpstr>Observation</vt:lpstr>
      <vt:lpstr>PoC</vt:lpstr>
      <vt:lpstr>Business Impact – Extremely High</vt:lpstr>
      <vt:lpstr>PowerPoint Presentation</vt:lpstr>
      <vt:lpstr>2. IDOR to access order info of other customers and access seller and admin accounts </vt:lpstr>
      <vt:lpstr>Observation</vt:lpstr>
      <vt:lpstr>Observation</vt:lpstr>
      <vt:lpstr>Observation</vt:lpstr>
      <vt:lpstr>PoC</vt:lpstr>
      <vt:lpstr>PoC</vt:lpstr>
      <vt:lpstr>PoC</vt:lpstr>
      <vt:lpstr>PoC</vt:lpstr>
      <vt:lpstr>Observation</vt:lpstr>
      <vt:lpstr>Observation</vt:lpstr>
      <vt:lpstr>Observation</vt:lpstr>
      <vt:lpstr>PoC</vt:lpstr>
      <vt:lpstr>Business Impact – Extremely High</vt:lpstr>
      <vt:lpstr>Recommendation</vt:lpstr>
      <vt:lpstr>3. Brute forcing OTP Bypass for admin login and orders of customers </vt:lpstr>
      <vt:lpstr>Observation</vt:lpstr>
      <vt:lpstr>Observation</vt:lpstr>
      <vt:lpstr>Observation</vt:lpstr>
      <vt:lpstr>PoC</vt:lpstr>
      <vt:lpstr>Observation</vt:lpstr>
      <vt:lpstr>Observation</vt:lpstr>
      <vt:lpstr>Observation</vt:lpstr>
      <vt:lpstr>Observation</vt:lpstr>
      <vt:lpstr>PoC</vt:lpstr>
      <vt:lpstr>Business Impact – Extremely High</vt:lpstr>
      <vt:lpstr>Recommendation</vt:lpstr>
      <vt:lpstr>4. Arbitrary File Upload allows all kinds of uploads </vt:lpstr>
      <vt:lpstr>PoC</vt:lpstr>
      <vt:lpstr>Observation</vt:lpstr>
      <vt:lpstr>PoC</vt:lpstr>
      <vt:lpstr>PoC</vt:lpstr>
      <vt:lpstr>Business Impact – Extremely High</vt:lpstr>
      <vt:lpstr>Recommendation</vt:lpstr>
      <vt:lpstr>5. Exploiting Known Vulnerabilities of wondercms </vt:lpstr>
      <vt:lpstr>Observation</vt:lpstr>
      <vt:lpstr>Observation</vt:lpstr>
      <vt:lpstr>Observation</vt:lpstr>
      <vt:lpstr>Observation</vt:lpstr>
      <vt:lpstr>Observation</vt:lpstr>
      <vt:lpstr>Observation</vt:lpstr>
      <vt:lpstr>Observation</vt:lpstr>
      <vt:lpstr>Observation</vt:lpstr>
      <vt:lpstr>Business Impact – Extremely High</vt:lpstr>
      <vt:lpstr>Recommendation</vt:lpstr>
      <vt:lpstr>6. Cross Site Request Forgery </vt:lpstr>
      <vt:lpstr>Observation</vt:lpstr>
      <vt:lpstr>Observation</vt:lpstr>
      <vt:lpstr>Observation</vt:lpstr>
      <vt:lpstr>PoC</vt:lpstr>
      <vt:lpstr>Business Impact – Severe</vt:lpstr>
      <vt:lpstr>Recommendation</vt:lpstr>
      <vt:lpstr>7. Rate Limiting Flaws for customer info </vt:lpstr>
      <vt:lpstr>Observation</vt:lpstr>
      <vt:lpstr>Observation</vt:lpstr>
      <vt:lpstr>Observation</vt:lpstr>
      <vt:lpstr>PoC</vt:lpstr>
      <vt:lpstr>Observation</vt:lpstr>
      <vt:lpstr>Observation</vt:lpstr>
      <vt:lpstr>Observation</vt:lpstr>
      <vt:lpstr>Observation</vt:lpstr>
      <vt:lpstr>Business Impact - Severe</vt:lpstr>
      <vt:lpstr>Recommendations</vt:lpstr>
      <vt:lpstr>8. Default Files Access   </vt:lpstr>
      <vt:lpstr>Observation</vt:lpstr>
      <vt:lpstr>Observation</vt:lpstr>
      <vt:lpstr>Observation</vt:lpstr>
      <vt:lpstr>Observation</vt:lpstr>
      <vt:lpstr>Business Impact - Moderate</vt:lpstr>
      <vt:lpstr>References</vt:lpstr>
      <vt:lpstr>9. SQL Injection</vt:lpstr>
      <vt:lpstr>Observation</vt:lpstr>
      <vt:lpstr>PoC</vt:lpstr>
      <vt:lpstr>Business Impact - Moderate</vt:lpstr>
      <vt:lpstr>Recommendation</vt:lpstr>
      <vt:lpstr>References</vt:lpstr>
      <vt:lpstr>10.Directory Listing of Configuration Files</vt:lpstr>
      <vt:lpstr>Observation</vt:lpstr>
      <vt:lpstr>Observation</vt:lpstr>
      <vt:lpstr>PoC</vt:lpstr>
      <vt:lpstr>Business Impact – Low</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Hacking Environment Web Application</dc:title>
  <cp:lastModifiedBy>Asus</cp:lastModifiedBy>
  <cp:revision>61</cp:revision>
  <dcterms:modified xsi:type="dcterms:W3CDTF">2022-08-07T09:38:39Z</dcterms:modified>
</cp:coreProperties>
</file>